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sldIdLst>
    <p:sldId id="286" r:id="rId2"/>
    <p:sldId id="317" r:id="rId3"/>
    <p:sldId id="356" r:id="rId4"/>
    <p:sldId id="339" r:id="rId5"/>
    <p:sldId id="320" r:id="rId6"/>
    <p:sldId id="328" r:id="rId7"/>
    <p:sldId id="332" r:id="rId8"/>
    <p:sldId id="333" r:id="rId9"/>
    <p:sldId id="334" r:id="rId10"/>
    <p:sldId id="331" r:id="rId11"/>
    <p:sldId id="327" r:id="rId12"/>
    <p:sldId id="329" r:id="rId13"/>
    <p:sldId id="375" r:id="rId14"/>
    <p:sldId id="345" r:id="rId15"/>
    <p:sldId id="336" r:id="rId16"/>
    <p:sldId id="344" r:id="rId17"/>
    <p:sldId id="349" r:id="rId18"/>
    <p:sldId id="364" r:id="rId19"/>
    <p:sldId id="369" r:id="rId20"/>
    <p:sldId id="382" r:id="rId21"/>
    <p:sldId id="288" r:id="rId22"/>
    <p:sldId id="323" r:id="rId23"/>
    <p:sldId id="358" r:id="rId24"/>
    <p:sldId id="343" r:id="rId25"/>
    <p:sldId id="379" r:id="rId26"/>
    <p:sldId id="372" r:id="rId27"/>
    <p:sldId id="371" r:id="rId28"/>
    <p:sldId id="373" r:id="rId29"/>
    <p:sldId id="383"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ction" id="{E7E55FCA-EEC8-475F-92A6-0F88A8CF36F8}">
          <p14:sldIdLst>
            <p14:sldId id="286"/>
            <p14:sldId id="317"/>
            <p14:sldId id="356"/>
            <p14:sldId id="339"/>
            <p14:sldId id="320"/>
            <p14:sldId id="328"/>
            <p14:sldId id="332"/>
            <p14:sldId id="333"/>
            <p14:sldId id="334"/>
            <p14:sldId id="331"/>
            <p14:sldId id="327"/>
            <p14:sldId id="329"/>
            <p14:sldId id="375"/>
            <p14:sldId id="345"/>
            <p14:sldId id="336"/>
            <p14:sldId id="344"/>
            <p14:sldId id="349"/>
            <p14:sldId id="364"/>
            <p14:sldId id="369"/>
            <p14:sldId id="382"/>
          </p14:sldIdLst>
        </p14:section>
        <p14:section name="Appendix and Backup" id="{43A95568-2307-47E3-88CB-9AF5CC65C36A}">
          <p14:sldIdLst>
            <p14:sldId id="288"/>
            <p14:sldId id="323"/>
            <p14:sldId id="358"/>
            <p14:sldId id="343"/>
            <p14:sldId id="379"/>
            <p14:sldId id="372"/>
            <p14:sldId id="371"/>
            <p14:sldId id="373"/>
            <p14:sldId id="383"/>
            <p14:sldId id="31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A2F11E-BD1A-D52A-A04A-80C23B4D8829}" name="Athanasios Liaskas" initials="AL" userId="839c2d09c54471f0" providerId="Windows Live"/>
  <p188:author id="{95582667-6102-27E7-ED8E-01A166EB4B6B}" name="Guest User" initials="GU" userId="Guest User" providerId="Windows Live"/>
  <p188:author id="{AD1DF36E-7DDB-9FF3-DA11-7BA7B4A656F6}" name="Puru Dani" initials="PD" userId="e6147ad31fa187e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42093"/>
    <a:srgbClr val="008F00"/>
    <a:srgbClr val="005493"/>
    <a:srgbClr val="FFD579"/>
    <a:srgbClr val="FCB1AA"/>
    <a:srgbClr val="FDA1A2"/>
    <a:srgbClr val="FD9B9D"/>
    <a:srgbClr val="FF8289"/>
    <a:srgbClr val="00FDFF"/>
    <a:srgbClr val="D5F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p:restoredTop sz="97155"/>
  </p:normalViewPr>
  <p:slideViewPr>
    <p:cSldViewPr snapToGrid="0">
      <p:cViewPr varScale="1">
        <p:scale>
          <a:sx n="82" d="100"/>
          <a:sy n="82" d="100"/>
        </p:scale>
        <p:origin x="76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ay Kiran Reddy Chinnakondu" userId="a8d3554c865661d1" providerId="LiveId" clId="{1E00089C-7EC0-4A1D-9DB8-8B3B2B321D0C}"/>
    <pc:docChg chg="custSel modSld">
      <pc:chgData name="Vinay Kiran Reddy Chinnakondu" userId="a8d3554c865661d1" providerId="LiveId" clId="{1E00089C-7EC0-4A1D-9DB8-8B3B2B321D0C}" dt="2024-05-23T15:48:41.887" v="22" actId="478"/>
      <pc:docMkLst>
        <pc:docMk/>
      </pc:docMkLst>
      <pc:sldChg chg="delSp modSp mod">
        <pc:chgData name="Vinay Kiran Reddy Chinnakondu" userId="a8d3554c865661d1" providerId="LiveId" clId="{1E00089C-7EC0-4A1D-9DB8-8B3B2B321D0C}" dt="2024-05-23T15:47:54.150" v="5" actId="478"/>
        <pc:sldMkLst>
          <pc:docMk/>
          <pc:sldMk cId="589099892" sldId="286"/>
        </pc:sldMkLst>
        <pc:spChg chg="mod">
          <ac:chgData name="Vinay Kiran Reddy Chinnakondu" userId="a8d3554c865661d1" providerId="LiveId" clId="{1E00089C-7EC0-4A1D-9DB8-8B3B2B321D0C}" dt="2024-05-23T15:47:33.803" v="0" actId="20577"/>
          <ac:spMkLst>
            <pc:docMk/>
            <pc:sldMk cId="589099892" sldId="286"/>
            <ac:spMk id="3" creationId="{7293ECAE-B350-9F0C-8B9A-712AB4B79FCD}"/>
          </ac:spMkLst>
        </pc:spChg>
        <pc:spChg chg="del">
          <ac:chgData name="Vinay Kiran Reddy Chinnakondu" userId="a8d3554c865661d1" providerId="LiveId" clId="{1E00089C-7EC0-4A1D-9DB8-8B3B2B321D0C}" dt="2024-05-23T15:47:54.150" v="5" actId="478"/>
          <ac:spMkLst>
            <pc:docMk/>
            <pc:sldMk cId="589099892" sldId="286"/>
            <ac:spMk id="5" creationId="{07B59C86-424E-5E17-2C49-7A89FECFA605}"/>
          </ac:spMkLst>
        </pc:spChg>
      </pc:sldChg>
      <pc:sldChg chg="delSp modSp mod">
        <pc:chgData name="Vinay Kiran Reddy Chinnakondu" userId="a8d3554c865661d1" providerId="LiveId" clId="{1E00089C-7EC0-4A1D-9DB8-8B3B2B321D0C}" dt="2024-05-23T15:47:49.525" v="4" actId="478"/>
        <pc:sldMkLst>
          <pc:docMk/>
          <pc:sldMk cId="1821971002" sldId="317"/>
        </pc:sldMkLst>
        <pc:spChg chg="del mod">
          <ac:chgData name="Vinay Kiran Reddy Chinnakondu" userId="a8d3554c865661d1" providerId="LiveId" clId="{1E00089C-7EC0-4A1D-9DB8-8B3B2B321D0C}" dt="2024-05-23T15:47:49.525" v="4" actId="478"/>
          <ac:spMkLst>
            <pc:docMk/>
            <pc:sldMk cId="1821971002" sldId="317"/>
            <ac:spMk id="6" creationId="{BA8850CC-5419-DF34-72C3-1CA235775805}"/>
          </ac:spMkLst>
        </pc:spChg>
      </pc:sldChg>
      <pc:sldChg chg="delSp mod">
        <pc:chgData name="Vinay Kiran Reddy Chinnakondu" userId="a8d3554c865661d1" providerId="LiveId" clId="{1E00089C-7EC0-4A1D-9DB8-8B3B2B321D0C}" dt="2024-05-23T15:48:17.135" v="10" actId="478"/>
        <pc:sldMkLst>
          <pc:docMk/>
          <pc:sldMk cId="3636943721" sldId="320"/>
        </pc:sldMkLst>
        <pc:spChg chg="del">
          <ac:chgData name="Vinay Kiran Reddy Chinnakondu" userId="a8d3554c865661d1" providerId="LiveId" clId="{1E00089C-7EC0-4A1D-9DB8-8B3B2B321D0C}" dt="2024-05-23T15:48:17.135" v="10" actId="478"/>
          <ac:spMkLst>
            <pc:docMk/>
            <pc:sldMk cId="3636943721" sldId="320"/>
            <ac:spMk id="10" creationId="{11CC5E46-644B-014A-3442-C53319467F92}"/>
          </ac:spMkLst>
        </pc:spChg>
      </pc:sldChg>
      <pc:sldChg chg="delSp mod">
        <pc:chgData name="Vinay Kiran Reddy Chinnakondu" userId="a8d3554c865661d1" providerId="LiveId" clId="{1E00089C-7EC0-4A1D-9DB8-8B3B2B321D0C}" dt="2024-05-23T15:48:27.121" v="14" actId="478"/>
        <pc:sldMkLst>
          <pc:docMk/>
          <pc:sldMk cId="750520249" sldId="327"/>
        </pc:sldMkLst>
        <pc:spChg chg="del">
          <ac:chgData name="Vinay Kiran Reddy Chinnakondu" userId="a8d3554c865661d1" providerId="LiveId" clId="{1E00089C-7EC0-4A1D-9DB8-8B3B2B321D0C}" dt="2024-05-23T15:48:27.121" v="14" actId="478"/>
          <ac:spMkLst>
            <pc:docMk/>
            <pc:sldMk cId="750520249" sldId="327"/>
            <ac:spMk id="8" creationId="{8FA5EA88-951D-7B87-2D46-F651D9A594E5}"/>
          </ac:spMkLst>
        </pc:spChg>
      </pc:sldChg>
      <pc:sldChg chg="delSp mod">
        <pc:chgData name="Vinay Kiran Reddy Chinnakondu" userId="a8d3554c865661d1" providerId="LiveId" clId="{1E00089C-7EC0-4A1D-9DB8-8B3B2B321D0C}" dt="2024-05-23T15:48:06.431" v="8" actId="478"/>
        <pc:sldMkLst>
          <pc:docMk/>
          <pc:sldMk cId="2918556840" sldId="328"/>
        </pc:sldMkLst>
        <pc:spChg chg="del">
          <ac:chgData name="Vinay Kiran Reddy Chinnakondu" userId="a8d3554c865661d1" providerId="LiveId" clId="{1E00089C-7EC0-4A1D-9DB8-8B3B2B321D0C}" dt="2024-05-23T15:48:06.431" v="8" actId="478"/>
          <ac:spMkLst>
            <pc:docMk/>
            <pc:sldMk cId="2918556840" sldId="328"/>
            <ac:spMk id="7" creationId="{6BA426C0-B8BB-8A7F-7340-73616FD0450B}"/>
          </ac:spMkLst>
        </pc:spChg>
      </pc:sldChg>
      <pc:sldChg chg="delSp mod">
        <pc:chgData name="Vinay Kiran Reddy Chinnakondu" userId="a8d3554c865661d1" providerId="LiveId" clId="{1E00089C-7EC0-4A1D-9DB8-8B3B2B321D0C}" dt="2024-05-23T15:48:28.949" v="15" actId="478"/>
        <pc:sldMkLst>
          <pc:docMk/>
          <pc:sldMk cId="1705826808" sldId="329"/>
        </pc:sldMkLst>
        <pc:spChg chg="del">
          <ac:chgData name="Vinay Kiran Reddy Chinnakondu" userId="a8d3554c865661d1" providerId="LiveId" clId="{1E00089C-7EC0-4A1D-9DB8-8B3B2B321D0C}" dt="2024-05-23T15:48:28.949" v="15" actId="478"/>
          <ac:spMkLst>
            <pc:docMk/>
            <pc:sldMk cId="1705826808" sldId="329"/>
            <ac:spMk id="7" creationId="{5DD43BF0-1926-1588-BF81-F76AE0997B73}"/>
          </ac:spMkLst>
        </pc:spChg>
      </pc:sldChg>
      <pc:sldChg chg="delSp mod">
        <pc:chgData name="Vinay Kiran Reddy Chinnakondu" userId="a8d3554c865661d1" providerId="LiveId" clId="{1E00089C-7EC0-4A1D-9DB8-8B3B2B321D0C}" dt="2024-05-23T15:48:25.277" v="13" actId="478"/>
        <pc:sldMkLst>
          <pc:docMk/>
          <pc:sldMk cId="2479741709" sldId="331"/>
        </pc:sldMkLst>
        <pc:spChg chg="del">
          <ac:chgData name="Vinay Kiran Reddy Chinnakondu" userId="a8d3554c865661d1" providerId="LiveId" clId="{1E00089C-7EC0-4A1D-9DB8-8B3B2B321D0C}" dt="2024-05-23T15:48:25.277" v="13" actId="478"/>
          <ac:spMkLst>
            <pc:docMk/>
            <pc:sldMk cId="2479741709" sldId="331"/>
            <ac:spMk id="8" creationId="{46269B72-9FA9-E17E-6AAD-47742C3C3734}"/>
          </ac:spMkLst>
        </pc:spChg>
      </pc:sldChg>
      <pc:sldChg chg="delSp mod">
        <pc:chgData name="Vinay Kiran Reddy Chinnakondu" userId="a8d3554c865661d1" providerId="LiveId" clId="{1E00089C-7EC0-4A1D-9DB8-8B3B2B321D0C}" dt="2024-05-23T15:48:09.713" v="9" actId="478"/>
        <pc:sldMkLst>
          <pc:docMk/>
          <pc:sldMk cId="983288847" sldId="332"/>
        </pc:sldMkLst>
        <pc:spChg chg="del">
          <ac:chgData name="Vinay Kiran Reddy Chinnakondu" userId="a8d3554c865661d1" providerId="LiveId" clId="{1E00089C-7EC0-4A1D-9DB8-8B3B2B321D0C}" dt="2024-05-23T15:48:09.713" v="9" actId="478"/>
          <ac:spMkLst>
            <pc:docMk/>
            <pc:sldMk cId="983288847" sldId="332"/>
            <ac:spMk id="6" creationId="{D343532A-E763-E40A-EF23-8F4AF1E98FFC}"/>
          </ac:spMkLst>
        </pc:spChg>
      </pc:sldChg>
      <pc:sldChg chg="delSp mod">
        <pc:chgData name="Vinay Kiran Reddy Chinnakondu" userId="a8d3554c865661d1" providerId="LiveId" clId="{1E00089C-7EC0-4A1D-9DB8-8B3B2B321D0C}" dt="2024-05-23T15:48:20.667" v="11" actId="478"/>
        <pc:sldMkLst>
          <pc:docMk/>
          <pc:sldMk cId="2152653697" sldId="333"/>
        </pc:sldMkLst>
        <pc:spChg chg="del">
          <ac:chgData name="Vinay Kiran Reddy Chinnakondu" userId="a8d3554c865661d1" providerId="LiveId" clId="{1E00089C-7EC0-4A1D-9DB8-8B3B2B321D0C}" dt="2024-05-23T15:48:20.667" v="11" actId="478"/>
          <ac:spMkLst>
            <pc:docMk/>
            <pc:sldMk cId="2152653697" sldId="333"/>
            <ac:spMk id="8" creationId="{264C4B4B-5868-BC8E-8A64-0FB82B5868FA}"/>
          </ac:spMkLst>
        </pc:spChg>
      </pc:sldChg>
      <pc:sldChg chg="delSp mod">
        <pc:chgData name="Vinay Kiran Reddy Chinnakondu" userId="a8d3554c865661d1" providerId="LiveId" clId="{1E00089C-7EC0-4A1D-9DB8-8B3B2B321D0C}" dt="2024-05-23T15:48:23.105" v="12" actId="478"/>
        <pc:sldMkLst>
          <pc:docMk/>
          <pc:sldMk cId="2276736522" sldId="334"/>
        </pc:sldMkLst>
        <pc:spChg chg="del">
          <ac:chgData name="Vinay Kiran Reddy Chinnakondu" userId="a8d3554c865661d1" providerId="LiveId" clId="{1E00089C-7EC0-4A1D-9DB8-8B3B2B321D0C}" dt="2024-05-23T15:48:23.105" v="12" actId="478"/>
          <ac:spMkLst>
            <pc:docMk/>
            <pc:sldMk cId="2276736522" sldId="334"/>
            <ac:spMk id="7" creationId="{C0457BC0-4457-5D3C-80F3-5149D467B242}"/>
          </ac:spMkLst>
        </pc:spChg>
      </pc:sldChg>
      <pc:sldChg chg="delSp mod">
        <pc:chgData name="Vinay Kiran Reddy Chinnakondu" userId="a8d3554c865661d1" providerId="LiveId" clId="{1E00089C-7EC0-4A1D-9DB8-8B3B2B321D0C}" dt="2024-05-23T15:48:34.699" v="18" actId="478"/>
        <pc:sldMkLst>
          <pc:docMk/>
          <pc:sldMk cId="2787080938" sldId="336"/>
        </pc:sldMkLst>
        <pc:spChg chg="del">
          <ac:chgData name="Vinay Kiran Reddy Chinnakondu" userId="a8d3554c865661d1" providerId="LiveId" clId="{1E00089C-7EC0-4A1D-9DB8-8B3B2B321D0C}" dt="2024-05-23T15:48:34.699" v="18" actId="478"/>
          <ac:spMkLst>
            <pc:docMk/>
            <pc:sldMk cId="2787080938" sldId="336"/>
            <ac:spMk id="7" creationId="{A5693DB1-7F5E-476A-EAC7-C8B8C785737F}"/>
          </ac:spMkLst>
        </pc:spChg>
      </pc:sldChg>
      <pc:sldChg chg="delSp mod">
        <pc:chgData name="Vinay Kiran Reddy Chinnakondu" userId="a8d3554c865661d1" providerId="LiveId" clId="{1E00089C-7EC0-4A1D-9DB8-8B3B2B321D0C}" dt="2024-05-23T15:48:01.337" v="7" actId="478"/>
        <pc:sldMkLst>
          <pc:docMk/>
          <pc:sldMk cId="959365920" sldId="339"/>
        </pc:sldMkLst>
        <pc:spChg chg="del">
          <ac:chgData name="Vinay Kiran Reddy Chinnakondu" userId="a8d3554c865661d1" providerId="LiveId" clId="{1E00089C-7EC0-4A1D-9DB8-8B3B2B321D0C}" dt="2024-05-23T15:48:01.337" v="7" actId="478"/>
          <ac:spMkLst>
            <pc:docMk/>
            <pc:sldMk cId="959365920" sldId="339"/>
            <ac:spMk id="6" creationId="{200A2809-E857-18F4-5D10-EABC94744FF8}"/>
          </ac:spMkLst>
        </pc:spChg>
      </pc:sldChg>
      <pc:sldChg chg="delSp mod">
        <pc:chgData name="Vinay Kiran Reddy Chinnakondu" userId="a8d3554c865661d1" providerId="LiveId" clId="{1E00089C-7EC0-4A1D-9DB8-8B3B2B321D0C}" dt="2024-05-23T15:48:36.511" v="19" actId="478"/>
        <pc:sldMkLst>
          <pc:docMk/>
          <pc:sldMk cId="3840490423" sldId="344"/>
        </pc:sldMkLst>
        <pc:spChg chg="del">
          <ac:chgData name="Vinay Kiran Reddy Chinnakondu" userId="a8d3554c865661d1" providerId="LiveId" clId="{1E00089C-7EC0-4A1D-9DB8-8B3B2B321D0C}" dt="2024-05-23T15:48:36.511" v="19" actId="478"/>
          <ac:spMkLst>
            <pc:docMk/>
            <pc:sldMk cId="3840490423" sldId="344"/>
            <ac:spMk id="8" creationId="{6D7295F2-D72F-7DDF-A6A5-6177ACC3757B}"/>
          </ac:spMkLst>
        </pc:spChg>
      </pc:sldChg>
      <pc:sldChg chg="delSp mod">
        <pc:chgData name="Vinay Kiran Reddy Chinnakondu" userId="a8d3554c865661d1" providerId="LiveId" clId="{1E00089C-7EC0-4A1D-9DB8-8B3B2B321D0C}" dt="2024-05-23T15:48:32.699" v="17" actId="478"/>
        <pc:sldMkLst>
          <pc:docMk/>
          <pc:sldMk cId="3540365701" sldId="345"/>
        </pc:sldMkLst>
        <pc:spChg chg="del">
          <ac:chgData name="Vinay Kiran Reddy Chinnakondu" userId="a8d3554c865661d1" providerId="LiveId" clId="{1E00089C-7EC0-4A1D-9DB8-8B3B2B321D0C}" dt="2024-05-23T15:48:32.699" v="17" actId="478"/>
          <ac:spMkLst>
            <pc:docMk/>
            <pc:sldMk cId="3540365701" sldId="345"/>
            <ac:spMk id="2" creationId="{EBD79CA9-2E8C-2F2E-33BC-00F635B75571}"/>
          </ac:spMkLst>
        </pc:spChg>
      </pc:sldChg>
      <pc:sldChg chg="delSp mod">
        <pc:chgData name="Vinay Kiran Reddy Chinnakondu" userId="a8d3554c865661d1" providerId="LiveId" clId="{1E00089C-7EC0-4A1D-9DB8-8B3B2B321D0C}" dt="2024-05-23T15:48:38.292" v="20" actId="478"/>
        <pc:sldMkLst>
          <pc:docMk/>
          <pc:sldMk cId="3629411526" sldId="349"/>
        </pc:sldMkLst>
        <pc:spChg chg="del">
          <ac:chgData name="Vinay Kiran Reddy Chinnakondu" userId="a8d3554c865661d1" providerId="LiveId" clId="{1E00089C-7EC0-4A1D-9DB8-8B3B2B321D0C}" dt="2024-05-23T15:48:38.292" v="20" actId="478"/>
          <ac:spMkLst>
            <pc:docMk/>
            <pc:sldMk cId="3629411526" sldId="349"/>
            <ac:spMk id="8" creationId="{8FA5EA88-951D-7B87-2D46-F651D9A594E5}"/>
          </ac:spMkLst>
        </pc:spChg>
      </pc:sldChg>
      <pc:sldChg chg="delSp mod">
        <pc:chgData name="Vinay Kiran Reddy Chinnakondu" userId="a8d3554c865661d1" providerId="LiveId" clId="{1E00089C-7EC0-4A1D-9DB8-8B3B2B321D0C}" dt="2024-05-23T15:47:57.837" v="6" actId="478"/>
        <pc:sldMkLst>
          <pc:docMk/>
          <pc:sldMk cId="3758169536" sldId="356"/>
        </pc:sldMkLst>
        <pc:spChg chg="del">
          <ac:chgData name="Vinay Kiran Reddy Chinnakondu" userId="a8d3554c865661d1" providerId="LiveId" clId="{1E00089C-7EC0-4A1D-9DB8-8B3B2B321D0C}" dt="2024-05-23T15:47:57.837" v="6" actId="478"/>
          <ac:spMkLst>
            <pc:docMk/>
            <pc:sldMk cId="3758169536" sldId="356"/>
            <ac:spMk id="7" creationId="{A51A3733-5DB5-9AE4-EB50-2116E37A3ABA}"/>
          </ac:spMkLst>
        </pc:spChg>
      </pc:sldChg>
      <pc:sldChg chg="delSp mod">
        <pc:chgData name="Vinay Kiran Reddy Chinnakondu" userId="a8d3554c865661d1" providerId="LiveId" clId="{1E00089C-7EC0-4A1D-9DB8-8B3B2B321D0C}" dt="2024-05-23T15:48:39.980" v="21" actId="478"/>
        <pc:sldMkLst>
          <pc:docMk/>
          <pc:sldMk cId="475373599" sldId="364"/>
        </pc:sldMkLst>
        <pc:spChg chg="del">
          <ac:chgData name="Vinay Kiran Reddy Chinnakondu" userId="a8d3554c865661d1" providerId="LiveId" clId="{1E00089C-7EC0-4A1D-9DB8-8B3B2B321D0C}" dt="2024-05-23T15:48:39.980" v="21" actId="478"/>
          <ac:spMkLst>
            <pc:docMk/>
            <pc:sldMk cId="475373599" sldId="364"/>
            <ac:spMk id="7" creationId="{A5693DB1-7F5E-476A-EAC7-C8B8C785737F}"/>
          </ac:spMkLst>
        </pc:spChg>
      </pc:sldChg>
      <pc:sldChg chg="delSp mod">
        <pc:chgData name="Vinay Kiran Reddy Chinnakondu" userId="a8d3554c865661d1" providerId="LiveId" clId="{1E00089C-7EC0-4A1D-9DB8-8B3B2B321D0C}" dt="2024-05-23T15:48:41.887" v="22" actId="478"/>
        <pc:sldMkLst>
          <pc:docMk/>
          <pc:sldMk cId="2387301176" sldId="369"/>
        </pc:sldMkLst>
        <pc:spChg chg="del">
          <ac:chgData name="Vinay Kiran Reddy Chinnakondu" userId="a8d3554c865661d1" providerId="LiveId" clId="{1E00089C-7EC0-4A1D-9DB8-8B3B2B321D0C}" dt="2024-05-23T15:48:41.887" v="22" actId="478"/>
          <ac:spMkLst>
            <pc:docMk/>
            <pc:sldMk cId="2387301176" sldId="369"/>
            <ac:spMk id="8" creationId="{8FA5EA88-951D-7B87-2D46-F651D9A594E5}"/>
          </ac:spMkLst>
        </pc:spChg>
      </pc:sldChg>
      <pc:sldChg chg="delSp mod">
        <pc:chgData name="Vinay Kiran Reddy Chinnakondu" userId="a8d3554c865661d1" providerId="LiveId" clId="{1E00089C-7EC0-4A1D-9DB8-8B3B2B321D0C}" dt="2024-05-23T15:48:30.761" v="16" actId="478"/>
        <pc:sldMkLst>
          <pc:docMk/>
          <pc:sldMk cId="1676725945" sldId="375"/>
        </pc:sldMkLst>
        <pc:spChg chg="del">
          <ac:chgData name="Vinay Kiran Reddy Chinnakondu" userId="a8d3554c865661d1" providerId="LiveId" clId="{1E00089C-7EC0-4A1D-9DB8-8B3B2B321D0C}" dt="2024-05-23T15:48:30.761" v="16" actId="478"/>
          <ac:spMkLst>
            <pc:docMk/>
            <pc:sldMk cId="1676725945" sldId="375"/>
            <ac:spMk id="7" creationId="{DD1558DD-24ED-41A9-237C-596C66B7302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conn-my.sharepoint.com/personal/puru_dani_uconn_edu/Documents/UConn/Sem%20I/OPIM%205604%20Predictive%20Modeling/Project%202/Model%20Comparis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4"/>
          <c:order val="4"/>
          <c:tx>
            <c:strRef>
              <c:f>Sheet1!$B$7</c:f>
              <c:strCache>
                <c:ptCount val="1"/>
                <c:pt idx="0">
                  <c:v>Accuracy of 1</c:v>
                </c:pt>
              </c:strCache>
            </c:strRef>
          </c:tx>
          <c:spPr>
            <a:ln w="28575" cap="rnd">
              <a:solidFill>
                <a:srgbClr val="FFD579"/>
              </a:solidFill>
              <a:round/>
            </a:ln>
            <a:effectLst/>
          </c:spPr>
          <c:marker>
            <c:symbol val="none"/>
          </c:marker>
          <c:cat>
            <c:strRef>
              <c:f>Sheet1!$C$2:$J$2</c:f>
              <c:strCache>
                <c:ptCount val="8"/>
                <c:pt idx="0">
                  <c:v>Logistic</c:v>
                </c:pt>
                <c:pt idx="1">
                  <c:v>Decision tree</c:v>
                </c:pt>
                <c:pt idx="2">
                  <c:v>Boosted</c:v>
                </c:pt>
                <c:pt idx="3">
                  <c:v>Bootstrap</c:v>
                </c:pt>
                <c:pt idx="4">
                  <c:v>Neural</c:v>
                </c:pt>
                <c:pt idx="5">
                  <c:v>Naïve Bayes</c:v>
                </c:pt>
                <c:pt idx="6">
                  <c:v>Discriminant</c:v>
                </c:pt>
                <c:pt idx="7">
                  <c:v>KNN</c:v>
                </c:pt>
              </c:strCache>
            </c:strRef>
          </c:cat>
          <c:val>
            <c:numRef>
              <c:f>Sheet1!$C$7:$J$7</c:f>
              <c:numCache>
                <c:formatCode>0.0%</c:formatCode>
                <c:ptCount val="8"/>
                <c:pt idx="0">
                  <c:v>0.30516875147510031</c:v>
                </c:pt>
                <c:pt idx="1">
                  <c:v>0.26929514599218896</c:v>
                </c:pt>
                <c:pt idx="2">
                  <c:v>0.27825077399380804</c:v>
                </c:pt>
                <c:pt idx="3">
                  <c:v>0.28120516499282638</c:v>
                </c:pt>
                <c:pt idx="4">
                  <c:v>0.28262176788935661</c:v>
                </c:pt>
                <c:pt idx="5">
                  <c:v>0.37314285714285716</c:v>
                </c:pt>
                <c:pt idx="6">
                  <c:v>0.28299999999999997</c:v>
                </c:pt>
                <c:pt idx="7">
                  <c:v>0.24503058103975536</c:v>
                </c:pt>
              </c:numCache>
            </c:numRef>
          </c:val>
          <c:smooth val="0"/>
          <c:extLst>
            <c:ext xmlns:c16="http://schemas.microsoft.com/office/drawing/2014/chart" uri="{C3380CC4-5D6E-409C-BE32-E72D297353CC}">
              <c16:uniqueId val="{00000000-8BCC-574F-93B9-73B07234E2F1}"/>
            </c:ext>
          </c:extLst>
        </c:ser>
        <c:ser>
          <c:idx val="7"/>
          <c:order val="7"/>
          <c:tx>
            <c:strRef>
              <c:f>Sheet1!$B$10</c:f>
              <c:strCache>
                <c:ptCount val="1"/>
                <c:pt idx="0">
                  <c:v>Misclassification</c:v>
                </c:pt>
              </c:strCache>
            </c:strRef>
          </c:tx>
          <c:spPr>
            <a:ln w="28575" cap="rnd">
              <a:solidFill>
                <a:schemeClr val="accent2">
                  <a:lumMod val="60000"/>
                </a:schemeClr>
              </a:solidFill>
              <a:round/>
            </a:ln>
            <a:effectLst/>
          </c:spPr>
          <c:marker>
            <c:symbol val="none"/>
          </c:marker>
          <c:cat>
            <c:strRef>
              <c:f>Sheet1!$C$2:$J$2</c:f>
              <c:strCache>
                <c:ptCount val="8"/>
                <c:pt idx="0">
                  <c:v>Logistic</c:v>
                </c:pt>
                <c:pt idx="1">
                  <c:v>Decision tree</c:v>
                </c:pt>
                <c:pt idx="2">
                  <c:v>Boosted</c:v>
                </c:pt>
                <c:pt idx="3">
                  <c:v>Bootstrap</c:v>
                </c:pt>
                <c:pt idx="4">
                  <c:v>Neural</c:v>
                </c:pt>
                <c:pt idx="5">
                  <c:v>Naïve Bayes</c:v>
                </c:pt>
                <c:pt idx="6">
                  <c:v>Discriminant</c:v>
                </c:pt>
                <c:pt idx="7">
                  <c:v>KNN</c:v>
                </c:pt>
              </c:strCache>
            </c:strRef>
          </c:cat>
          <c:val>
            <c:numRef>
              <c:f>Sheet1!$C$10:$J$10</c:f>
            </c:numRef>
          </c:val>
          <c:smooth val="0"/>
          <c:extLst>
            <c:ext xmlns:c16="http://schemas.microsoft.com/office/drawing/2014/chart" uri="{C3380CC4-5D6E-409C-BE32-E72D297353CC}">
              <c16:uniqueId val="{00000001-8BCC-574F-93B9-73B07234E2F1}"/>
            </c:ext>
          </c:extLst>
        </c:ser>
        <c:ser>
          <c:idx val="5"/>
          <c:order val="5"/>
          <c:tx>
            <c:strRef>
              <c:f>Sheet1!$B$8</c:f>
              <c:strCache>
                <c:ptCount val="1"/>
                <c:pt idx="0">
                  <c:v>Sensitivity</c:v>
                </c:pt>
              </c:strCache>
            </c:strRef>
          </c:tx>
          <c:spPr>
            <a:ln w="28575" cap="rnd">
              <a:solidFill>
                <a:srgbClr val="005493"/>
              </a:solidFill>
              <a:round/>
            </a:ln>
            <a:effectLst/>
          </c:spPr>
          <c:marker>
            <c:symbol val="none"/>
          </c:marker>
          <c:cat>
            <c:strRef>
              <c:f>Sheet1!$C$2:$J$2</c:f>
              <c:strCache>
                <c:ptCount val="8"/>
                <c:pt idx="0">
                  <c:v>Logistic</c:v>
                </c:pt>
                <c:pt idx="1">
                  <c:v>Decision tree</c:v>
                </c:pt>
                <c:pt idx="2">
                  <c:v>Boosted</c:v>
                </c:pt>
                <c:pt idx="3">
                  <c:v>Bootstrap</c:v>
                </c:pt>
                <c:pt idx="4">
                  <c:v>Neural</c:v>
                </c:pt>
                <c:pt idx="5">
                  <c:v>Naïve Bayes</c:v>
                </c:pt>
                <c:pt idx="6">
                  <c:v>Discriminant</c:v>
                </c:pt>
                <c:pt idx="7">
                  <c:v>KNN</c:v>
                </c:pt>
              </c:strCache>
            </c:strRef>
          </c:cat>
          <c:val>
            <c:numRef>
              <c:f>Sheet1!$C$8:$J$8</c:f>
              <c:numCache>
                <c:formatCode>0.0%</c:formatCode>
                <c:ptCount val="8"/>
                <c:pt idx="0">
                  <c:v>0.56899999999999995</c:v>
                </c:pt>
                <c:pt idx="1">
                  <c:v>0.63800000000000001</c:v>
                </c:pt>
                <c:pt idx="2">
                  <c:v>0.63300000000000001</c:v>
                </c:pt>
                <c:pt idx="3">
                  <c:v>0.621</c:v>
                </c:pt>
                <c:pt idx="4">
                  <c:v>0.621</c:v>
                </c:pt>
                <c:pt idx="5">
                  <c:v>0.28799999999999998</c:v>
                </c:pt>
                <c:pt idx="6">
                  <c:v>0.4914</c:v>
                </c:pt>
                <c:pt idx="7">
                  <c:v>0.56499999999999995</c:v>
                </c:pt>
              </c:numCache>
            </c:numRef>
          </c:val>
          <c:smooth val="0"/>
          <c:extLst>
            <c:ext xmlns:c16="http://schemas.microsoft.com/office/drawing/2014/chart" uri="{C3380CC4-5D6E-409C-BE32-E72D297353CC}">
              <c16:uniqueId val="{00000002-8BCC-574F-93B9-73B07234E2F1}"/>
            </c:ext>
          </c:extLst>
        </c:ser>
        <c:ser>
          <c:idx val="6"/>
          <c:order val="6"/>
          <c:tx>
            <c:strRef>
              <c:f>Sheet1!$B$9</c:f>
              <c:strCache>
                <c:ptCount val="1"/>
                <c:pt idx="0">
                  <c:v>Overall Accuracy</c:v>
                </c:pt>
              </c:strCache>
            </c:strRef>
          </c:tx>
          <c:spPr>
            <a:ln w="28575" cap="rnd">
              <a:solidFill>
                <a:srgbClr val="942093"/>
              </a:solidFill>
              <a:round/>
            </a:ln>
            <a:effectLst/>
          </c:spPr>
          <c:marker>
            <c:symbol val="none"/>
          </c:marker>
          <c:cat>
            <c:strRef>
              <c:f>Sheet1!$C$2:$J$2</c:f>
              <c:strCache>
                <c:ptCount val="8"/>
                <c:pt idx="0">
                  <c:v>Logistic</c:v>
                </c:pt>
                <c:pt idx="1">
                  <c:v>Decision tree</c:v>
                </c:pt>
                <c:pt idx="2">
                  <c:v>Boosted</c:v>
                </c:pt>
                <c:pt idx="3">
                  <c:v>Bootstrap</c:v>
                </c:pt>
                <c:pt idx="4">
                  <c:v>Neural</c:v>
                </c:pt>
                <c:pt idx="5">
                  <c:v>Naïve Bayes</c:v>
                </c:pt>
                <c:pt idx="6">
                  <c:v>Discriminant</c:v>
                </c:pt>
                <c:pt idx="7">
                  <c:v>KNN</c:v>
                </c:pt>
              </c:strCache>
            </c:strRef>
          </c:cat>
          <c:val>
            <c:numRef>
              <c:f>Sheet1!$C$9:$J$9</c:f>
              <c:numCache>
                <c:formatCode>0.0%</c:formatCode>
                <c:ptCount val="8"/>
                <c:pt idx="0">
                  <c:v>0.70389999999999997</c:v>
                </c:pt>
                <c:pt idx="1">
                  <c:v>0.64119999999999999</c:v>
                </c:pt>
                <c:pt idx="2">
                  <c:v>0.65549999999999997</c:v>
                </c:pt>
                <c:pt idx="3">
                  <c:v>0.66480000000000006</c:v>
                </c:pt>
                <c:pt idx="4">
                  <c:v>0.66480000000000006</c:v>
                </c:pt>
                <c:pt idx="5">
                  <c:v>0.79500000000000004</c:v>
                </c:pt>
                <c:pt idx="6">
                  <c:v>0.69930000000000003</c:v>
                </c:pt>
                <c:pt idx="7">
                  <c:v>0.61319999999999997</c:v>
                </c:pt>
              </c:numCache>
            </c:numRef>
          </c:val>
          <c:smooth val="0"/>
          <c:extLst>
            <c:ext xmlns:c16="http://schemas.microsoft.com/office/drawing/2014/chart" uri="{C3380CC4-5D6E-409C-BE32-E72D297353CC}">
              <c16:uniqueId val="{00000003-8BCC-574F-93B9-73B07234E2F1}"/>
            </c:ext>
          </c:extLst>
        </c:ser>
        <c:dLbls>
          <c:showLegendKey val="0"/>
          <c:showVal val="0"/>
          <c:showCatName val="0"/>
          <c:showSerName val="0"/>
          <c:showPercent val="0"/>
          <c:showBubbleSize val="0"/>
        </c:dLbls>
        <c:marker val="1"/>
        <c:smooth val="0"/>
        <c:axId val="1314048447"/>
        <c:axId val="1309286367"/>
        <c:extLst>
          <c:ext xmlns:c15="http://schemas.microsoft.com/office/drawing/2012/chart" uri="{02D57815-91ED-43cb-92C2-25804820EDAC}">
            <c15:filteredLineSeries>
              <c15:ser>
                <c:idx val="0"/>
                <c:order val="0"/>
                <c:tx>
                  <c:strRef>
                    <c:extLst>
                      <c:ext uri="{02D57815-91ED-43cb-92C2-25804820EDAC}">
                        <c15:formulaRef>
                          <c15:sqref>Sheet1!$B$3</c15:sqref>
                        </c15:formulaRef>
                      </c:ext>
                    </c:extLst>
                    <c:strCache>
                      <c:ptCount val="1"/>
                      <c:pt idx="0">
                        <c:v>TP</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extLst>
                      <c:ext uri="{02D57815-91ED-43cb-92C2-25804820EDAC}">
                        <c15:formulaRef>
                          <c15:sqref>Sheet1!$C$2:$J$2</c15:sqref>
                        </c15:formulaRef>
                      </c:ext>
                    </c:extLst>
                    <c:strCache>
                      <c:ptCount val="8"/>
                      <c:pt idx="0">
                        <c:v>Logistic</c:v>
                      </c:pt>
                      <c:pt idx="1">
                        <c:v>Decision tree</c:v>
                      </c:pt>
                      <c:pt idx="2">
                        <c:v>Boosted</c:v>
                      </c:pt>
                      <c:pt idx="3">
                        <c:v>Bootstrap</c:v>
                      </c:pt>
                      <c:pt idx="4">
                        <c:v>Neural</c:v>
                      </c:pt>
                      <c:pt idx="5">
                        <c:v>Naïve Bayes</c:v>
                      </c:pt>
                      <c:pt idx="6">
                        <c:v>Discriminant</c:v>
                      </c:pt>
                      <c:pt idx="7">
                        <c:v>KNN</c:v>
                      </c:pt>
                    </c:strCache>
                  </c:strRef>
                </c:cat>
                <c:val>
                  <c:numRef>
                    <c:extLst>
                      <c:ext uri="{02D57815-91ED-43cb-92C2-25804820EDAC}">
                        <c15:formulaRef>
                          <c15:sqref>Sheet1!$C$3:$J$3</c15:sqref>
                        </c15:formulaRef>
                      </c:ext>
                    </c:extLst>
                    <c:numCache>
                      <c:formatCode>General</c:formatCode>
                      <c:ptCount val="8"/>
                      <c:pt idx="0">
                        <c:v>1293</c:v>
                      </c:pt>
                      <c:pt idx="1">
                        <c:v>1448</c:v>
                      </c:pt>
                      <c:pt idx="2">
                        <c:v>1438</c:v>
                      </c:pt>
                      <c:pt idx="3">
                        <c:v>1372</c:v>
                      </c:pt>
                      <c:pt idx="4">
                        <c:v>1410</c:v>
                      </c:pt>
                      <c:pt idx="5">
                        <c:v>653</c:v>
                      </c:pt>
                      <c:pt idx="6" formatCode="#,##0">
                        <c:v>1116</c:v>
                      </c:pt>
                      <c:pt idx="7">
                        <c:v>1282</c:v>
                      </c:pt>
                    </c:numCache>
                  </c:numRef>
                </c:val>
                <c:smooth val="0"/>
                <c:extLst>
                  <c:ext xmlns:c16="http://schemas.microsoft.com/office/drawing/2014/chart" uri="{C3380CC4-5D6E-409C-BE32-E72D297353CC}">
                    <c16:uniqueId val="{00000005-8BCC-574F-93B9-73B07234E2F1}"/>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Sheet1!$B$4</c15:sqref>
                        </c15:formulaRef>
                      </c:ext>
                    </c:extLst>
                    <c:strCache>
                      <c:ptCount val="1"/>
                      <c:pt idx="0">
                        <c:v>FP</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extLst xmlns:c15="http://schemas.microsoft.com/office/drawing/2012/chart">
                      <c:ext xmlns:c15="http://schemas.microsoft.com/office/drawing/2012/chart" uri="{02D57815-91ED-43cb-92C2-25804820EDAC}">
                        <c15:formulaRef>
                          <c15:sqref>Sheet1!$C$2:$J$2</c15:sqref>
                        </c15:formulaRef>
                      </c:ext>
                    </c:extLst>
                    <c:strCache>
                      <c:ptCount val="8"/>
                      <c:pt idx="0">
                        <c:v>Logistic</c:v>
                      </c:pt>
                      <c:pt idx="1">
                        <c:v>Decision tree</c:v>
                      </c:pt>
                      <c:pt idx="2">
                        <c:v>Boosted</c:v>
                      </c:pt>
                      <c:pt idx="3">
                        <c:v>Bootstrap</c:v>
                      </c:pt>
                      <c:pt idx="4">
                        <c:v>Neural</c:v>
                      </c:pt>
                      <c:pt idx="5">
                        <c:v>Naïve Bayes</c:v>
                      </c:pt>
                      <c:pt idx="6">
                        <c:v>Discriminant</c:v>
                      </c:pt>
                      <c:pt idx="7">
                        <c:v>KNN</c:v>
                      </c:pt>
                    </c:strCache>
                  </c:strRef>
                </c:cat>
                <c:val>
                  <c:numRef>
                    <c:extLst xmlns:c15="http://schemas.microsoft.com/office/drawing/2012/chart">
                      <c:ext xmlns:c15="http://schemas.microsoft.com/office/drawing/2012/chart" uri="{02D57815-91ED-43cb-92C2-25804820EDAC}">
                        <c15:formulaRef>
                          <c15:sqref>Sheet1!$C$4:$J$4</c15:sqref>
                        </c15:formulaRef>
                      </c:ext>
                    </c:extLst>
                    <c:numCache>
                      <c:formatCode>General</c:formatCode>
                      <c:ptCount val="8"/>
                      <c:pt idx="0">
                        <c:v>2944</c:v>
                      </c:pt>
                      <c:pt idx="1">
                        <c:v>3929</c:v>
                      </c:pt>
                      <c:pt idx="2">
                        <c:v>3730</c:v>
                      </c:pt>
                      <c:pt idx="3">
                        <c:v>3507</c:v>
                      </c:pt>
                      <c:pt idx="4">
                        <c:v>3579</c:v>
                      </c:pt>
                      <c:pt idx="5">
                        <c:v>1097</c:v>
                      </c:pt>
                      <c:pt idx="6" formatCode="#,##0">
                        <c:v>2827</c:v>
                      </c:pt>
                      <c:pt idx="7">
                        <c:v>3950</c:v>
                      </c:pt>
                    </c:numCache>
                  </c:numRef>
                </c:val>
                <c:smooth val="0"/>
                <c:extLst xmlns:c15="http://schemas.microsoft.com/office/drawing/2012/chart">
                  <c:ext xmlns:c16="http://schemas.microsoft.com/office/drawing/2014/chart" uri="{C3380CC4-5D6E-409C-BE32-E72D297353CC}">
                    <c16:uniqueId val="{00000006-8BCC-574F-93B9-73B07234E2F1}"/>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Sheet1!$B$5</c15:sqref>
                        </c15:formulaRef>
                      </c:ext>
                    </c:extLst>
                    <c:strCache>
                      <c:ptCount val="1"/>
                      <c:pt idx="0">
                        <c:v>FN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extLst xmlns:c15="http://schemas.microsoft.com/office/drawing/2012/chart">
                      <c:ext xmlns:c15="http://schemas.microsoft.com/office/drawing/2012/chart" uri="{02D57815-91ED-43cb-92C2-25804820EDAC}">
                        <c15:formulaRef>
                          <c15:sqref>Sheet1!$C$2:$J$2</c15:sqref>
                        </c15:formulaRef>
                      </c:ext>
                    </c:extLst>
                    <c:strCache>
                      <c:ptCount val="8"/>
                      <c:pt idx="0">
                        <c:v>Logistic</c:v>
                      </c:pt>
                      <c:pt idx="1">
                        <c:v>Decision tree</c:v>
                      </c:pt>
                      <c:pt idx="2">
                        <c:v>Boosted</c:v>
                      </c:pt>
                      <c:pt idx="3">
                        <c:v>Bootstrap</c:v>
                      </c:pt>
                      <c:pt idx="4">
                        <c:v>Neural</c:v>
                      </c:pt>
                      <c:pt idx="5">
                        <c:v>Naïve Bayes</c:v>
                      </c:pt>
                      <c:pt idx="6">
                        <c:v>Discriminant</c:v>
                      </c:pt>
                      <c:pt idx="7">
                        <c:v>KNN</c:v>
                      </c:pt>
                    </c:strCache>
                  </c:strRef>
                </c:cat>
                <c:val>
                  <c:numRef>
                    <c:extLst xmlns:c15="http://schemas.microsoft.com/office/drawing/2012/chart">
                      <c:ext xmlns:c15="http://schemas.microsoft.com/office/drawing/2012/chart" uri="{02D57815-91ED-43cb-92C2-25804820EDAC}">
                        <c15:formulaRef>
                          <c15:sqref>Sheet1!$C$5:$J$5</c15:sqref>
                        </c15:formulaRef>
                      </c:ext>
                    </c:extLst>
                    <c:numCache>
                      <c:formatCode>General</c:formatCode>
                      <c:ptCount val="8"/>
                      <c:pt idx="0">
                        <c:v>978</c:v>
                      </c:pt>
                      <c:pt idx="1">
                        <c:v>823</c:v>
                      </c:pt>
                      <c:pt idx="2">
                        <c:v>833</c:v>
                      </c:pt>
                      <c:pt idx="3">
                        <c:v>899</c:v>
                      </c:pt>
                      <c:pt idx="4">
                        <c:v>861</c:v>
                      </c:pt>
                      <c:pt idx="5">
                        <c:v>1618</c:v>
                      </c:pt>
                      <c:pt idx="6" formatCode="#,##0">
                        <c:v>1155</c:v>
                      </c:pt>
                      <c:pt idx="7">
                        <c:v>989</c:v>
                      </c:pt>
                    </c:numCache>
                  </c:numRef>
                </c:val>
                <c:smooth val="0"/>
                <c:extLst xmlns:c15="http://schemas.microsoft.com/office/drawing/2012/chart">
                  <c:ext xmlns:c16="http://schemas.microsoft.com/office/drawing/2014/chart" uri="{C3380CC4-5D6E-409C-BE32-E72D297353CC}">
                    <c16:uniqueId val="{00000007-8BCC-574F-93B9-73B07234E2F1}"/>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Sheet1!$B$6</c15:sqref>
                        </c15:formulaRef>
                      </c:ext>
                    </c:extLst>
                    <c:strCache>
                      <c:ptCount val="1"/>
                      <c:pt idx="0">
                        <c:v>TN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extLst xmlns:c15="http://schemas.microsoft.com/office/drawing/2012/chart">
                      <c:ext xmlns:c15="http://schemas.microsoft.com/office/drawing/2012/chart" uri="{02D57815-91ED-43cb-92C2-25804820EDAC}">
                        <c15:formulaRef>
                          <c15:sqref>Sheet1!$C$2:$J$2</c15:sqref>
                        </c15:formulaRef>
                      </c:ext>
                    </c:extLst>
                    <c:strCache>
                      <c:ptCount val="8"/>
                      <c:pt idx="0">
                        <c:v>Logistic</c:v>
                      </c:pt>
                      <c:pt idx="1">
                        <c:v>Decision tree</c:v>
                      </c:pt>
                      <c:pt idx="2">
                        <c:v>Boosted</c:v>
                      </c:pt>
                      <c:pt idx="3">
                        <c:v>Bootstrap</c:v>
                      </c:pt>
                      <c:pt idx="4">
                        <c:v>Neural</c:v>
                      </c:pt>
                      <c:pt idx="5">
                        <c:v>Naïve Bayes</c:v>
                      </c:pt>
                      <c:pt idx="6">
                        <c:v>Discriminant</c:v>
                      </c:pt>
                      <c:pt idx="7">
                        <c:v>KNN</c:v>
                      </c:pt>
                    </c:strCache>
                  </c:strRef>
                </c:cat>
                <c:val>
                  <c:numRef>
                    <c:extLst xmlns:c15="http://schemas.microsoft.com/office/drawing/2012/chart">
                      <c:ext xmlns:c15="http://schemas.microsoft.com/office/drawing/2012/chart" uri="{02D57815-91ED-43cb-92C2-25804820EDAC}">
                        <c15:formulaRef>
                          <c15:sqref>Sheet1!$C$6:$J$6</c15:sqref>
                        </c15:formulaRef>
                      </c:ext>
                    </c:extLst>
                    <c:numCache>
                      <c:formatCode>General</c:formatCode>
                      <c:ptCount val="8"/>
                      <c:pt idx="0">
                        <c:v>8029</c:v>
                      </c:pt>
                      <c:pt idx="1">
                        <c:v>7044</c:v>
                      </c:pt>
                      <c:pt idx="2">
                        <c:v>7243</c:v>
                      </c:pt>
                      <c:pt idx="3">
                        <c:v>7466</c:v>
                      </c:pt>
                      <c:pt idx="4">
                        <c:v>7394</c:v>
                      </c:pt>
                      <c:pt idx="5">
                        <c:v>9876</c:v>
                      </c:pt>
                      <c:pt idx="6">
                        <c:v>8146</c:v>
                      </c:pt>
                      <c:pt idx="7">
                        <c:v>7023</c:v>
                      </c:pt>
                    </c:numCache>
                  </c:numRef>
                </c:val>
                <c:smooth val="0"/>
                <c:extLst xmlns:c15="http://schemas.microsoft.com/office/drawing/2012/chart">
                  <c:ext xmlns:c16="http://schemas.microsoft.com/office/drawing/2014/chart" uri="{C3380CC4-5D6E-409C-BE32-E72D297353CC}">
                    <c16:uniqueId val="{00000008-8BCC-574F-93B9-73B07234E2F1}"/>
                  </c:ext>
                </c:extLst>
              </c15:ser>
            </c15:filteredLineSeries>
          </c:ext>
        </c:extLst>
      </c:lineChart>
      <c:lineChart>
        <c:grouping val="standard"/>
        <c:varyColors val="0"/>
        <c:ser>
          <c:idx val="8"/>
          <c:order val="8"/>
          <c:tx>
            <c:strRef>
              <c:f>Sheet1!$B$11</c:f>
              <c:strCache>
                <c:ptCount val="1"/>
                <c:pt idx="0">
                  <c:v>Model Cost</c:v>
                </c:pt>
              </c:strCache>
            </c:strRef>
          </c:tx>
          <c:spPr>
            <a:ln w="28575" cap="rnd">
              <a:solidFill>
                <a:srgbClr val="008F00"/>
              </a:solidFill>
              <a:prstDash val="dash"/>
              <a:round/>
            </a:ln>
            <a:effectLst/>
          </c:spPr>
          <c:marker>
            <c:symbol val="none"/>
          </c:marker>
          <c:cat>
            <c:strRef>
              <c:f>Sheet1!$C$2:$J$2</c:f>
              <c:strCache>
                <c:ptCount val="8"/>
                <c:pt idx="0">
                  <c:v>Logistic</c:v>
                </c:pt>
                <c:pt idx="1">
                  <c:v>Decision tree</c:v>
                </c:pt>
                <c:pt idx="2">
                  <c:v>Boosted</c:v>
                </c:pt>
                <c:pt idx="3">
                  <c:v>Bootstrap</c:v>
                </c:pt>
                <c:pt idx="4">
                  <c:v>Neural</c:v>
                </c:pt>
                <c:pt idx="5">
                  <c:v>Naïve Bayes</c:v>
                </c:pt>
                <c:pt idx="6">
                  <c:v>Discriminant</c:v>
                </c:pt>
                <c:pt idx="7">
                  <c:v>KNN</c:v>
                </c:pt>
              </c:strCache>
            </c:strRef>
          </c:cat>
          <c:val>
            <c:numRef>
              <c:f>Sheet1!$C$11:$J$11</c:f>
              <c:numCache>
                <c:formatCode>"$"#.0,,"M"</c:formatCode>
                <c:ptCount val="8"/>
                <c:pt idx="0">
                  <c:v>28397000</c:v>
                </c:pt>
                <c:pt idx="1">
                  <c:v>28977000</c:v>
                </c:pt>
                <c:pt idx="2">
                  <c:v>28465500</c:v>
                </c:pt>
                <c:pt idx="3">
                  <c:v>28906000</c:v>
                </c:pt>
                <c:pt idx="4">
                  <c:v>28455000</c:v>
                </c:pt>
                <c:pt idx="5">
                  <c:v>33772500</c:v>
                </c:pt>
                <c:pt idx="6">
                  <c:v>31262000</c:v>
                </c:pt>
                <c:pt idx="7">
                  <c:v>32121500</c:v>
                </c:pt>
              </c:numCache>
            </c:numRef>
          </c:val>
          <c:smooth val="0"/>
          <c:extLst>
            <c:ext xmlns:c16="http://schemas.microsoft.com/office/drawing/2014/chart" uri="{C3380CC4-5D6E-409C-BE32-E72D297353CC}">
              <c16:uniqueId val="{00000004-8BCC-574F-93B9-73B07234E2F1}"/>
            </c:ext>
          </c:extLst>
        </c:ser>
        <c:dLbls>
          <c:showLegendKey val="0"/>
          <c:showVal val="0"/>
          <c:showCatName val="0"/>
          <c:showSerName val="0"/>
          <c:showPercent val="0"/>
          <c:showBubbleSize val="0"/>
        </c:dLbls>
        <c:marker val="1"/>
        <c:smooth val="0"/>
        <c:axId val="1797652927"/>
        <c:axId val="826723983"/>
      </c:lineChart>
      <c:catAx>
        <c:axId val="1314048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crossAx val="1309286367"/>
        <c:crosses val="autoZero"/>
        <c:auto val="1"/>
        <c:lblAlgn val="ctr"/>
        <c:lblOffset val="100"/>
        <c:noMultiLvlLbl val="0"/>
      </c:catAx>
      <c:valAx>
        <c:axId val="1309286367"/>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crossAx val="1314048447"/>
        <c:crosses val="autoZero"/>
        <c:crossBetween val="between"/>
      </c:valAx>
      <c:valAx>
        <c:axId val="826723983"/>
        <c:scaling>
          <c:orientation val="minMax"/>
        </c:scaling>
        <c:delete val="0"/>
        <c:axPos val="r"/>
        <c:numFmt formatCode="&quot;$&quot;#.0,,&quot;M&quot;"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crossAx val="1797652927"/>
        <c:crosses val="max"/>
        <c:crossBetween val="between"/>
      </c:valAx>
      <c:catAx>
        <c:axId val="1797652927"/>
        <c:scaling>
          <c:orientation val="minMax"/>
        </c:scaling>
        <c:delete val="1"/>
        <c:axPos val="b"/>
        <c:numFmt formatCode="General" sourceLinked="1"/>
        <c:majorTickMark val="out"/>
        <c:minorTickMark val="none"/>
        <c:tickLblPos val="nextTo"/>
        <c:crossAx val="82672398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400">
          <a:solidFill>
            <a:srgbClr val="002060"/>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0AFCB7-E6CD-D040-92D0-C5842FB55F19}"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396537CA-3F88-7646-BB0E-75DA5F7094D0}">
      <dgm:prSet phldrT="[Text]"/>
      <dgm:spPr>
        <a:solidFill>
          <a:schemeClr val="accent1">
            <a:lumMod val="60000"/>
            <a:lumOff val="40000"/>
          </a:schemeClr>
        </a:solidFill>
      </dgm:spPr>
      <dgm:t>
        <a:bodyPr/>
        <a:lstStyle/>
        <a:p>
          <a:pPr>
            <a:buClrTx/>
            <a:buSzTx/>
            <a:buFont typeface="+mj-lt"/>
            <a:buAutoNum type="arabicPeriod"/>
          </a:pPr>
          <a:r>
            <a:rPr kumimoji="0" lang="en-US" b="1" i="0" u="none" strike="noStrike" cap="none" spc="0" normalizeH="0" baseline="0" noProof="0">
              <a:ln>
                <a:noFill/>
              </a:ln>
              <a:solidFill>
                <a:prstClr val="black"/>
              </a:solidFill>
              <a:effectLst/>
              <a:uLnTx/>
              <a:uFillTx/>
              <a:latin typeface="Arial" panose="020B0604020202020204" pitchFamily="34" charset="0"/>
              <a:cs typeface="Arial" panose="020B0604020202020204" pitchFamily="34" charset="0"/>
            </a:rPr>
            <a:t>Introduction and Businesses Statement</a:t>
          </a:r>
          <a:endParaRPr lang="en-US">
            <a:latin typeface="Arial" panose="020B0604020202020204" pitchFamily="34" charset="0"/>
            <a:cs typeface="Arial" panose="020B0604020202020204" pitchFamily="34" charset="0"/>
          </a:endParaRPr>
        </a:p>
      </dgm:t>
    </dgm:pt>
    <dgm:pt modelId="{7EDC1D02-EACA-E64E-9947-060095594DD0}" type="parTrans" cxnId="{D6DA8CC8-E590-6146-A92E-19E2C8B3D02A}">
      <dgm:prSet/>
      <dgm:spPr/>
      <dgm:t>
        <a:bodyPr/>
        <a:lstStyle/>
        <a:p>
          <a:endParaRPr lang="en-US">
            <a:latin typeface="Arial" panose="020B0604020202020204" pitchFamily="34" charset="0"/>
            <a:cs typeface="Arial" panose="020B0604020202020204" pitchFamily="34" charset="0"/>
          </a:endParaRPr>
        </a:p>
      </dgm:t>
    </dgm:pt>
    <dgm:pt modelId="{D20D5385-AE33-EC47-99FF-474DA0C122AC}" type="sibTrans" cxnId="{D6DA8CC8-E590-6146-A92E-19E2C8B3D02A}">
      <dgm:prSet/>
      <dgm:spPr/>
      <dgm:t>
        <a:bodyPr/>
        <a:lstStyle/>
        <a:p>
          <a:endParaRPr lang="en-US">
            <a:latin typeface="Arial" panose="020B0604020202020204" pitchFamily="34" charset="0"/>
            <a:cs typeface="Arial" panose="020B0604020202020204" pitchFamily="34" charset="0"/>
          </a:endParaRPr>
        </a:p>
      </dgm:t>
    </dgm:pt>
    <dgm:pt modelId="{CB9CEC01-713D-2542-A1CB-AE52B1C2DCB6}">
      <dgm:prSet/>
      <dgm:spPr>
        <a:solidFill>
          <a:schemeClr val="accent1">
            <a:lumMod val="60000"/>
            <a:lumOff val="40000"/>
          </a:schemeClr>
        </a:solidFill>
      </dgm:spPr>
      <dgm:t>
        <a:bodyPr/>
        <a:lstStyle/>
        <a:p>
          <a:r>
            <a:rPr kumimoji="0" lang="en-US" b="1" i="0" u="none" strike="noStrike" cap="none" spc="0" normalizeH="0" baseline="0" noProof="0">
              <a:ln>
                <a:noFill/>
              </a:ln>
              <a:solidFill>
                <a:prstClr val="black"/>
              </a:solidFill>
              <a:effectLst/>
              <a:uLnTx/>
              <a:uFillTx/>
              <a:latin typeface="Arial" panose="020B0604020202020204" pitchFamily="34" charset="0"/>
              <a:cs typeface="Arial" panose="020B0604020202020204" pitchFamily="34" charset="0"/>
            </a:rPr>
            <a:t>Data </a:t>
          </a:r>
          <a:r>
            <a:rPr lang="en-US" b="1">
              <a:solidFill>
                <a:prstClr val="black"/>
              </a:solidFill>
              <a:latin typeface="Arial" panose="020B0604020202020204" pitchFamily="34" charset="0"/>
              <a:cs typeface="Arial" panose="020B0604020202020204" pitchFamily="34" charset="0"/>
            </a:rPr>
            <a:t>Preprocessing</a:t>
          </a:r>
          <a:endParaRPr lang="en-US" b="1" i="0" u="none" strike="noStrike"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dgm:t>
    </dgm:pt>
    <dgm:pt modelId="{A21F1865-7AE4-B645-9616-7284AEDA506F}" type="parTrans" cxnId="{4254BC5E-8735-9E46-A442-AECDA7E6CE52}">
      <dgm:prSet/>
      <dgm:spPr/>
      <dgm:t>
        <a:bodyPr/>
        <a:lstStyle/>
        <a:p>
          <a:endParaRPr lang="en-US">
            <a:latin typeface="Arial" panose="020B0604020202020204" pitchFamily="34" charset="0"/>
            <a:cs typeface="Arial" panose="020B0604020202020204" pitchFamily="34" charset="0"/>
          </a:endParaRPr>
        </a:p>
      </dgm:t>
    </dgm:pt>
    <dgm:pt modelId="{9EE06AE5-C659-D344-B22D-A76C397E7F66}" type="sibTrans" cxnId="{4254BC5E-8735-9E46-A442-AECDA7E6CE52}">
      <dgm:prSet/>
      <dgm:spPr/>
      <dgm:t>
        <a:bodyPr/>
        <a:lstStyle/>
        <a:p>
          <a:endParaRPr lang="en-US">
            <a:latin typeface="Arial" panose="020B0604020202020204" pitchFamily="34" charset="0"/>
            <a:cs typeface="Arial" panose="020B0604020202020204" pitchFamily="34" charset="0"/>
          </a:endParaRPr>
        </a:p>
      </dgm:t>
    </dgm:pt>
    <dgm:pt modelId="{D531A448-5FA4-D94F-B011-01C50818B1A6}">
      <dgm:prSet/>
      <dgm:spPr>
        <a:solidFill>
          <a:schemeClr val="accent1">
            <a:lumMod val="60000"/>
            <a:lumOff val="40000"/>
          </a:schemeClr>
        </a:solidFill>
      </dgm:spPr>
      <dgm:t>
        <a:bodyPr/>
        <a:lstStyle/>
        <a:p>
          <a:r>
            <a:rPr lang="en-US" b="1">
              <a:solidFill>
                <a:prstClr val="black"/>
              </a:solidFill>
              <a:latin typeface="Arial" panose="020B0604020202020204" pitchFamily="34" charset="0"/>
              <a:cs typeface="Arial" panose="020B0604020202020204" pitchFamily="34" charset="0"/>
            </a:rPr>
            <a:t>Partitioning and Oversampling</a:t>
          </a:r>
        </a:p>
      </dgm:t>
    </dgm:pt>
    <dgm:pt modelId="{DD2814AE-3474-0649-9410-92B99E2E05BC}" type="parTrans" cxnId="{6C540DD9-CABC-6E44-BC12-80C724225196}">
      <dgm:prSet/>
      <dgm:spPr/>
      <dgm:t>
        <a:bodyPr/>
        <a:lstStyle/>
        <a:p>
          <a:endParaRPr lang="en-US">
            <a:latin typeface="Arial" panose="020B0604020202020204" pitchFamily="34" charset="0"/>
            <a:cs typeface="Arial" panose="020B0604020202020204" pitchFamily="34" charset="0"/>
          </a:endParaRPr>
        </a:p>
      </dgm:t>
    </dgm:pt>
    <dgm:pt modelId="{0E2736E0-B7BD-B947-A35D-F3E27527A6CF}" type="sibTrans" cxnId="{6C540DD9-CABC-6E44-BC12-80C724225196}">
      <dgm:prSet/>
      <dgm:spPr/>
      <dgm:t>
        <a:bodyPr/>
        <a:lstStyle/>
        <a:p>
          <a:endParaRPr lang="en-US">
            <a:latin typeface="Arial" panose="020B0604020202020204" pitchFamily="34" charset="0"/>
            <a:cs typeface="Arial" panose="020B0604020202020204" pitchFamily="34" charset="0"/>
          </a:endParaRPr>
        </a:p>
      </dgm:t>
    </dgm:pt>
    <dgm:pt modelId="{B3C4052A-7EC2-2C4D-9872-AF3B163473DD}">
      <dgm:prSet/>
      <dgm:spPr>
        <a:solidFill>
          <a:schemeClr val="accent1">
            <a:lumMod val="60000"/>
            <a:lumOff val="40000"/>
          </a:schemeClr>
        </a:solidFill>
      </dgm:spPr>
      <dgm:t>
        <a:bodyPr/>
        <a:lstStyle/>
        <a:p>
          <a:r>
            <a:rPr lang="en-US" b="1">
              <a:solidFill>
                <a:prstClr val="black"/>
              </a:solidFill>
              <a:latin typeface="Arial" panose="020B0604020202020204" pitchFamily="34" charset="0"/>
              <a:cs typeface="Arial" panose="020B0604020202020204" pitchFamily="34" charset="0"/>
            </a:rPr>
            <a:t>Modeling</a:t>
          </a:r>
          <a:endParaRPr lang="en-US">
            <a:solidFill>
              <a:prstClr val="black"/>
            </a:solidFill>
            <a:latin typeface="Arial" panose="020B0604020202020204" pitchFamily="34" charset="0"/>
            <a:cs typeface="Arial" panose="020B0604020202020204" pitchFamily="34" charset="0"/>
          </a:endParaRPr>
        </a:p>
      </dgm:t>
    </dgm:pt>
    <dgm:pt modelId="{C241D378-A6B6-FD4D-AC22-E01741E0A995}" type="parTrans" cxnId="{D227766D-80A2-8D4C-B300-FFDC95DE49DB}">
      <dgm:prSet/>
      <dgm:spPr/>
      <dgm:t>
        <a:bodyPr/>
        <a:lstStyle/>
        <a:p>
          <a:endParaRPr lang="en-US">
            <a:latin typeface="Arial" panose="020B0604020202020204" pitchFamily="34" charset="0"/>
            <a:cs typeface="Arial" panose="020B0604020202020204" pitchFamily="34" charset="0"/>
          </a:endParaRPr>
        </a:p>
      </dgm:t>
    </dgm:pt>
    <dgm:pt modelId="{4C7C0415-E136-7249-BFC4-44FDC383FE07}" type="sibTrans" cxnId="{D227766D-80A2-8D4C-B300-FFDC95DE49DB}">
      <dgm:prSet/>
      <dgm:spPr/>
      <dgm:t>
        <a:bodyPr/>
        <a:lstStyle/>
        <a:p>
          <a:endParaRPr lang="en-US">
            <a:latin typeface="Arial" panose="020B0604020202020204" pitchFamily="34" charset="0"/>
            <a:cs typeface="Arial" panose="020B0604020202020204" pitchFamily="34" charset="0"/>
          </a:endParaRPr>
        </a:p>
      </dgm:t>
    </dgm:pt>
    <dgm:pt modelId="{1783551C-FD4C-CF47-A6BD-093E41D1F349}">
      <dgm:prSet/>
      <dgm:spPr>
        <a:solidFill>
          <a:schemeClr val="accent1">
            <a:lumMod val="60000"/>
            <a:lumOff val="40000"/>
          </a:schemeClr>
        </a:solidFill>
      </dgm:spPr>
      <dgm:t>
        <a:bodyPr/>
        <a:lstStyle/>
        <a:p>
          <a:r>
            <a:rPr lang="en-US" b="1">
              <a:solidFill>
                <a:prstClr val="black"/>
              </a:solidFill>
              <a:latin typeface="Arial" panose="020B0604020202020204" pitchFamily="34" charset="0"/>
              <a:cs typeface="Arial" panose="020B0604020202020204" pitchFamily="34" charset="0"/>
            </a:rPr>
            <a:t>Business Findings</a:t>
          </a:r>
        </a:p>
      </dgm:t>
    </dgm:pt>
    <dgm:pt modelId="{828F23B1-0B74-DB4B-B414-303EC9FCADA1}" type="parTrans" cxnId="{6B9A16AF-1673-1F4A-9037-A4D2373F955A}">
      <dgm:prSet/>
      <dgm:spPr/>
      <dgm:t>
        <a:bodyPr/>
        <a:lstStyle/>
        <a:p>
          <a:endParaRPr lang="en-US">
            <a:latin typeface="Arial" panose="020B0604020202020204" pitchFamily="34" charset="0"/>
            <a:cs typeface="Arial" panose="020B0604020202020204" pitchFamily="34" charset="0"/>
          </a:endParaRPr>
        </a:p>
      </dgm:t>
    </dgm:pt>
    <dgm:pt modelId="{A150BC4D-96F1-7546-8A85-0B3377A6D47C}" type="sibTrans" cxnId="{6B9A16AF-1673-1F4A-9037-A4D2373F955A}">
      <dgm:prSet/>
      <dgm:spPr/>
      <dgm:t>
        <a:bodyPr/>
        <a:lstStyle/>
        <a:p>
          <a:endParaRPr lang="en-US">
            <a:latin typeface="Arial" panose="020B0604020202020204" pitchFamily="34" charset="0"/>
            <a:cs typeface="Arial" panose="020B0604020202020204" pitchFamily="34" charset="0"/>
          </a:endParaRPr>
        </a:p>
      </dgm:t>
    </dgm:pt>
    <dgm:pt modelId="{8113A083-C04D-B345-A0C5-C33B4EE28D58}">
      <dgm:prSet/>
      <dgm:spPr>
        <a:solidFill>
          <a:schemeClr val="accent1">
            <a:lumMod val="60000"/>
            <a:lumOff val="40000"/>
          </a:schemeClr>
        </a:solidFill>
      </dgm:spPr>
      <dgm:t>
        <a:bodyPr/>
        <a:lstStyle/>
        <a:p>
          <a:r>
            <a:rPr lang="en-US" b="1" dirty="0">
              <a:solidFill>
                <a:prstClr val="black"/>
              </a:solidFill>
              <a:latin typeface="Arial" panose="020B0604020202020204" pitchFamily="34" charset="0"/>
              <a:cs typeface="Arial" panose="020B0604020202020204" pitchFamily="34" charset="0"/>
            </a:rPr>
            <a:t>Conclusions</a:t>
          </a:r>
        </a:p>
      </dgm:t>
    </dgm:pt>
    <dgm:pt modelId="{54B419E6-2053-DA45-BA4D-206E37452BF0}" type="parTrans" cxnId="{E0E0C554-EC5E-1544-85B4-7B139CFB5D01}">
      <dgm:prSet/>
      <dgm:spPr/>
      <dgm:t>
        <a:bodyPr/>
        <a:lstStyle/>
        <a:p>
          <a:endParaRPr lang="en-US">
            <a:latin typeface="Arial" panose="020B0604020202020204" pitchFamily="34" charset="0"/>
            <a:cs typeface="Arial" panose="020B0604020202020204" pitchFamily="34" charset="0"/>
          </a:endParaRPr>
        </a:p>
      </dgm:t>
    </dgm:pt>
    <dgm:pt modelId="{E0029730-C039-4749-A97D-668F83C21EF1}" type="sibTrans" cxnId="{E0E0C554-EC5E-1544-85B4-7B139CFB5D01}">
      <dgm:prSet/>
      <dgm:spPr/>
      <dgm:t>
        <a:bodyPr/>
        <a:lstStyle/>
        <a:p>
          <a:endParaRPr lang="en-US">
            <a:latin typeface="Arial" panose="020B0604020202020204" pitchFamily="34" charset="0"/>
            <a:cs typeface="Arial" panose="020B0604020202020204" pitchFamily="34" charset="0"/>
          </a:endParaRPr>
        </a:p>
      </dgm:t>
    </dgm:pt>
    <dgm:pt modelId="{68D1168D-FA63-1646-8C12-9E0FC38E3CD9}">
      <dgm:prSet/>
      <dgm:spPr>
        <a:solidFill>
          <a:schemeClr val="accent1">
            <a:lumMod val="60000"/>
            <a:lumOff val="40000"/>
          </a:schemeClr>
        </a:solidFill>
      </dgm:spPr>
      <dgm:t>
        <a:bodyPr/>
        <a:lstStyle/>
        <a:p>
          <a:r>
            <a:rPr lang="en-US" b="1">
              <a:solidFill>
                <a:prstClr val="black"/>
              </a:solidFill>
              <a:latin typeface="Arial" panose="020B0604020202020204" pitchFamily="34" charset="0"/>
              <a:cs typeface="Arial" panose="020B0604020202020204" pitchFamily="34" charset="0"/>
            </a:rPr>
            <a:t>Appendix</a:t>
          </a:r>
        </a:p>
      </dgm:t>
    </dgm:pt>
    <dgm:pt modelId="{460F322B-D5F0-1D45-8871-68B5EB29E239}" type="parTrans" cxnId="{576EF8FB-E5F8-1F4B-8163-8DD5CF66F51E}">
      <dgm:prSet/>
      <dgm:spPr/>
      <dgm:t>
        <a:bodyPr/>
        <a:lstStyle/>
        <a:p>
          <a:endParaRPr lang="en-US">
            <a:latin typeface="Arial" panose="020B0604020202020204" pitchFamily="34" charset="0"/>
            <a:cs typeface="Arial" panose="020B0604020202020204" pitchFamily="34" charset="0"/>
          </a:endParaRPr>
        </a:p>
      </dgm:t>
    </dgm:pt>
    <dgm:pt modelId="{A7710B43-B886-0E49-BDF2-A0E389D6D233}" type="sibTrans" cxnId="{576EF8FB-E5F8-1F4B-8163-8DD5CF66F51E}">
      <dgm:prSet/>
      <dgm:spPr/>
      <dgm:t>
        <a:bodyPr/>
        <a:lstStyle/>
        <a:p>
          <a:endParaRPr lang="en-US">
            <a:latin typeface="Arial" panose="020B0604020202020204" pitchFamily="34" charset="0"/>
            <a:cs typeface="Arial" panose="020B0604020202020204" pitchFamily="34" charset="0"/>
          </a:endParaRPr>
        </a:p>
      </dgm:t>
    </dgm:pt>
    <dgm:pt modelId="{BDE162E8-472F-2F4E-B255-9F640D2D6521}" type="pres">
      <dgm:prSet presAssocID="{0F0AFCB7-E6CD-D040-92D0-C5842FB55F19}" presName="Name0" presStyleCnt="0">
        <dgm:presLayoutVars>
          <dgm:chMax val="7"/>
          <dgm:chPref val="7"/>
          <dgm:dir/>
        </dgm:presLayoutVars>
      </dgm:prSet>
      <dgm:spPr/>
    </dgm:pt>
    <dgm:pt modelId="{C2F4CFE7-D963-9F4D-A0F0-E6A308D651FD}" type="pres">
      <dgm:prSet presAssocID="{0F0AFCB7-E6CD-D040-92D0-C5842FB55F19}" presName="Name1" presStyleCnt="0"/>
      <dgm:spPr/>
    </dgm:pt>
    <dgm:pt modelId="{9E06B2FE-FBED-A349-AF10-00508ABE63FB}" type="pres">
      <dgm:prSet presAssocID="{0F0AFCB7-E6CD-D040-92D0-C5842FB55F19}" presName="cycle" presStyleCnt="0"/>
      <dgm:spPr/>
    </dgm:pt>
    <dgm:pt modelId="{0C9BE034-8D41-0242-A862-CF746C537BEF}" type="pres">
      <dgm:prSet presAssocID="{0F0AFCB7-E6CD-D040-92D0-C5842FB55F19}" presName="srcNode" presStyleLbl="node1" presStyleIdx="0" presStyleCnt="7"/>
      <dgm:spPr/>
    </dgm:pt>
    <dgm:pt modelId="{66F67657-8B66-CD48-9226-96FC9081F6EE}" type="pres">
      <dgm:prSet presAssocID="{0F0AFCB7-E6CD-D040-92D0-C5842FB55F19}" presName="conn" presStyleLbl="parChTrans1D2" presStyleIdx="0" presStyleCnt="1" custScaleX="84046" custScaleY="98712" custLinFactNeighborX="6088" custLinFactNeighborY="0"/>
      <dgm:spPr/>
    </dgm:pt>
    <dgm:pt modelId="{2518F658-0047-654D-BEC2-ECD4F799B44A}" type="pres">
      <dgm:prSet presAssocID="{0F0AFCB7-E6CD-D040-92D0-C5842FB55F19}" presName="extraNode" presStyleLbl="node1" presStyleIdx="0" presStyleCnt="7"/>
      <dgm:spPr/>
    </dgm:pt>
    <dgm:pt modelId="{5EE2B423-9AA0-FD46-A80A-C7E03AAE025A}" type="pres">
      <dgm:prSet presAssocID="{0F0AFCB7-E6CD-D040-92D0-C5842FB55F19}" presName="dstNode" presStyleLbl="node1" presStyleIdx="0" presStyleCnt="7"/>
      <dgm:spPr/>
    </dgm:pt>
    <dgm:pt modelId="{82FB5A78-FCFF-6E40-B3EA-A2BF6408C8E2}" type="pres">
      <dgm:prSet presAssocID="{396537CA-3F88-7646-BB0E-75DA5F7094D0}" presName="text_1" presStyleLbl="node1" presStyleIdx="0" presStyleCnt="7">
        <dgm:presLayoutVars>
          <dgm:bulletEnabled val="1"/>
        </dgm:presLayoutVars>
      </dgm:prSet>
      <dgm:spPr/>
    </dgm:pt>
    <dgm:pt modelId="{50F38BF7-3F04-EB4C-868F-860C9A6AF408}" type="pres">
      <dgm:prSet presAssocID="{396537CA-3F88-7646-BB0E-75DA5F7094D0}" presName="accent_1" presStyleCnt="0"/>
      <dgm:spPr/>
    </dgm:pt>
    <dgm:pt modelId="{ADF430F3-33E6-8446-A7D5-60066C02F9F2}" type="pres">
      <dgm:prSet presAssocID="{396537CA-3F88-7646-BB0E-75DA5F7094D0}" presName="accentRepeatNode" presStyleLbl="solidFgAcc1" presStyleIdx="0" presStyleCnt="7"/>
      <dgm:spPr/>
    </dgm:pt>
    <dgm:pt modelId="{6AD1F8E0-4CA9-6143-A1F6-23AB4AF8B0CF}" type="pres">
      <dgm:prSet presAssocID="{CB9CEC01-713D-2542-A1CB-AE52B1C2DCB6}" presName="text_2" presStyleLbl="node1" presStyleIdx="1" presStyleCnt="7">
        <dgm:presLayoutVars>
          <dgm:bulletEnabled val="1"/>
        </dgm:presLayoutVars>
      </dgm:prSet>
      <dgm:spPr/>
    </dgm:pt>
    <dgm:pt modelId="{CCB0F8C5-D95B-144D-8DB7-1FD8C1677A41}" type="pres">
      <dgm:prSet presAssocID="{CB9CEC01-713D-2542-A1CB-AE52B1C2DCB6}" presName="accent_2" presStyleCnt="0"/>
      <dgm:spPr/>
    </dgm:pt>
    <dgm:pt modelId="{8F1A89F5-A824-9641-9635-96A7076EDA4F}" type="pres">
      <dgm:prSet presAssocID="{CB9CEC01-713D-2542-A1CB-AE52B1C2DCB6}" presName="accentRepeatNode" presStyleLbl="solidFgAcc1" presStyleIdx="1" presStyleCnt="7"/>
      <dgm:spPr/>
    </dgm:pt>
    <dgm:pt modelId="{4625DD69-419D-EA45-8EA5-9D731CD5A86E}" type="pres">
      <dgm:prSet presAssocID="{D531A448-5FA4-D94F-B011-01C50818B1A6}" presName="text_3" presStyleLbl="node1" presStyleIdx="2" presStyleCnt="7">
        <dgm:presLayoutVars>
          <dgm:bulletEnabled val="1"/>
        </dgm:presLayoutVars>
      </dgm:prSet>
      <dgm:spPr/>
    </dgm:pt>
    <dgm:pt modelId="{242A92B2-CA79-C841-9660-298CB609B418}" type="pres">
      <dgm:prSet presAssocID="{D531A448-5FA4-D94F-B011-01C50818B1A6}" presName="accent_3" presStyleCnt="0"/>
      <dgm:spPr/>
    </dgm:pt>
    <dgm:pt modelId="{AFD59570-3F45-D04B-B8B0-D17B763D0157}" type="pres">
      <dgm:prSet presAssocID="{D531A448-5FA4-D94F-B011-01C50818B1A6}" presName="accentRepeatNode" presStyleLbl="solidFgAcc1" presStyleIdx="2" presStyleCnt="7"/>
      <dgm:spPr/>
    </dgm:pt>
    <dgm:pt modelId="{7F666E8D-5B08-2546-9DAD-9E85CB744B70}" type="pres">
      <dgm:prSet presAssocID="{B3C4052A-7EC2-2C4D-9872-AF3B163473DD}" presName="text_4" presStyleLbl="node1" presStyleIdx="3" presStyleCnt="7">
        <dgm:presLayoutVars>
          <dgm:bulletEnabled val="1"/>
        </dgm:presLayoutVars>
      </dgm:prSet>
      <dgm:spPr/>
    </dgm:pt>
    <dgm:pt modelId="{9DA5178E-2D57-D64E-BA3A-E22F09CA1768}" type="pres">
      <dgm:prSet presAssocID="{B3C4052A-7EC2-2C4D-9872-AF3B163473DD}" presName="accent_4" presStyleCnt="0"/>
      <dgm:spPr/>
    </dgm:pt>
    <dgm:pt modelId="{6BA9B772-65AF-144F-9EC0-D6D7D6420910}" type="pres">
      <dgm:prSet presAssocID="{B3C4052A-7EC2-2C4D-9872-AF3B163473DD}" presName="accentRepeatNode" presStyleLbl="solidFgAcc1" presStyleIdx="3" presStyleCnt="7"/>
      <dgm:spPr/>
    </dgm:pt>
    <dgm:pt modelId="{DA0E2385-9956-3447-A870-835DC0961769}" type="pres">
      <dgm:prSet presAssocID="{1783551C-FD4C-CF47-A6BD-093E41D1F349}" presName="text_5" presStyleLbl="node1" presStyleIdx="4" presStyleCnt="7">
        <dgm:presLayoutVars>
          <dgm:bulletEnabled val="1"/>
        </dgm:presLayoutVars>
      </dgm:prSet>
      <dgm:spPr/>
    </dgm:pt>
    <dgm:pt modelId="{70F2E464-A5C3-0646-8DC7-28ED107F9578}" type="pres">
      <dgm:prSet presAssocID="{1783551C-FD4C-CF47-A6BD-093E41D1F349}" presName="accent_5" presStyleCnt="0"/>
      <dgm:spPr/>
    </dgm:pt>
    <dgm:pt modelId="{75703042-F60C-5A4B-AF17-203AA759179D}" type="pres">
      <dgm:prSet presAssocID="{1783551C-FD4C-CF47-A6BD-093E41D1F349}" presName="accentRepeatNode" presStyleLbl="solidFgAcc1" presStyleIdx="4" presStyleCnt="7"/>
      <dgm:spPr/>
    </dgm:pt>
    <dgm:pt modelId="{9991BCBF-F75F-534D-8F34-B7E5FB355080}" type="pres">
      <dgm:prSet presAssocID="{8113A083-C04D-B345-A0C5-C33B4EE28D58}" presName="text_6" presStyleLbl="node1" presStyleIdx="5" presStyleCnt="7">
        <dgm:presLayoutVars>
          <dgm:bulletEnabled val="1"/>
        </dgm:presLayoutVars>
      </dgm:prSet>
      <dgm:spPr/>
    </dgm:pt>
    <dgm:pt modelId="{0BE82582-9D97-D24D-A550-7726AEFBD9E9}" type="pres">
      <dgm:prSet presAssocID="{8113A083-C04D-B345-A0C5-C33B4EE28D58}" presName="accent_6" presStyleCnt="0"/>
      <dgm:spPr/>
    </dgm:pt>
    <dgm:pt modelId="{ED4CC069-ECC6-6A4A-AF68-3BFCC1439713}" type="pres">
      <dgm:prSet presAssocID="{8113A083-C04D-B345-A0C5-C33B4EE28D58}" presName="accentRepeatNode" presStyleLbl="solidFgAcc1" presStyleIdx="5" presStyleCnt="7"/>
      <dgm:spPr/>
    </dgm:pt>
    <dgm:pt modelId="{A460D7BE-2D78-A549-8ECF-1164CB7CB77F}" type="pres">
      <dgm:prSet presAssocID="{68D1168D-FA63-1646-8C12-9E0FC38E3CD9}" presName="text_7" presStyleLbl="node1" presStyleIdx="6" presStyleCnt="7">
        <dgm:presLayoutVars>
          <dgm:bulletEnabled val="1"/>
        </dgm:presLayoutVars>
      </dgm:prSet>
      <dgm:spPr/>
    </dgm:pt>
    <dgm:pt modelId="{364B0B81-132A-9D48-9DC3-A89CE0ADEAFA}" type="pres">
      <dgm:prSet presAssocID="{68D1168D-FA63-1646-8C12-9E0FC38E3CD9}" presName="accent_7" presStyleCnt="0"/>
      <dgm:spPr/>
    </dgm:pt>
    <dgm:pt modelId="{3BDF1240-A4C6-0A40-A853-2BD615944D0C}" type="pres">
      <dgm:prSet presAssocID="{68D1168D-FA63-1646-8C12-9E0FC38E3CD9}" presName="accentRepeatNode" presStyleLbl="solidFgAcc1" presStyleIdx="6" presStyleCnt="7"/>
      <dgm:spPr/>
    </dgm:pt>
  </dgm:ptLst>
  <dgm:cxnLst>
    <dgm:cxn modelId="{399B011C-11F7-1B40-8870-AF8DD3241C70}" type="presOf" srcId="{0F0AFCB7-E6CD-D040-92D0-C5842FB55F19}" destId="{BDE162E8-472F-2F4E-B255-9F640D2D6521}" srcOrd="0" destOrd="0" presId="urn:microsoft.com/office/officeart/2008/layout/VerticalCurvedList"/>
    <dgm:cxn modelId="{D3F9B521-E53B-8641-8404-0188BAF0FE5A}" type="presOf" srcId="{396537CA-3F88-7646-BB0E-75DA5F7094D0}" destId="{82FB5A78-FCFF-6E40-B3EA-A2BF6408C8E2}" srcOrd="0" destOrd="0" presId="urn:microsoft.com/office/officeart/2008/layout/VerticalCurvedList"/>
    <dgm:cxn modelId="{5E7AD732-1065-DB4C-B57A-85F52EE1F6EA}" type="presOf" srcId="{D531A448-5FA4-D94F-B011-01C50818B1A6}" destId="{4625DD69-419D-EA45-8EA5-9D731CD5A86E}" srcOrd="0" destOrd="0" presId="urn:microsoft.com/office/officeart/2008/layout/VerticalCurvedList"/>
    <dgm:cxn modelId="{4254BC5E-8735-9E46-A442-AECDA7E6CE52}" srcId="{0F0AFCB7-E6CD-D040-92D0-C5842FB55F19}" destId="{CB9CEC01-713D-2542-A1CB-AE52B1C2DCB6}" srcOrd="1" destOrd="0" parTransId="{A21F1865-7AE4-B645-9616-7284AEDA506F}" sibTransId="{9EE06AE5-C659-D344-B22D-A76C397E7F66}"/>
    <dgm:cxn modelId="{01E91146-E4A2-6B43-B744-6ADE5D81E51C}" type="presOf" srcId="{D20D5385-AE33-EC47-99FF-474DA0C122AC}" destId="{66F67657-8B66-CD48-9226-96FC9081F6EE}" srcOrd="0" destOrd="0" presId="urn:microsoft.com/office/officeart/2008/layout/VerticalCurvedList"/>
    <dgm:cxn modelId="{CD0CD26C-48DB-B84C-9D9B-F71200E357E2}" type="presOf" srcId="{1783551C-FD4C-CF47-A6BD-093E41D1F349}" destId="{DA0E2385-9956-3447-A870-835DC0961769}" srcOrd="0" destOrd="0" presId="urn:microsoft.com/office/officeart/2008/layout/VerticalCurvedList"/>
    <dgm:cxn modelId="{D227766D-80A2-8D4C-B300-FFDC95DE49DB}" srcId="{0F0AFCB7-E6CD-D040-92D0-C5842FB55F19}" destId="{B3C4052A-7EC2-2C4D-9872-AF3B163473DD}" srcOrd="3" destOrd="0" parTransId="{C241D378-A6B6-FD4D-AC22-E01741E0A995}" sibTransId="{4C7C0415-E136-7249-BFC4-44FDC383FE07}"/>
    <dgm:cxn modelId="{E0E0C554-EC5E-1544-85B4-7B139CFB5D01}" srcId="{0F0AFCB7-E6CD-D040-92D0-C5842FB55F19}" destId="{8113A083-C04D-B345-A0C5-C33B4EE28D58}" srcOrd="5" destOrd="0" parTransId="{54B419E6-2053-DA45-BA4D-206E37452BF0}" sibTransId="{E0029730-C039-4749-A97D-668F83C21EF1}"/>
    <dgm:cxn modelId="{3D4166A0-D871-8649-8A72-6844BDDB9F1F}" type="presOf" srcId="{CB9CEC01-713D-2542-A1CB-AE52B1C2DCB6}" destId="{6AD1F8E0-4CA9-6143-A1F6-23AB4AF8B0CF}" srcOrd="0" destOrd="0" presId="urn:microsoft.com/office/officeart/2008/layout/VerticalCurvedList"/>
    <dgm:cxn modelId="{0C8882AB-84C8-1542-9D55-AEC7AADD3D6E}" type="presOf" srcId="{68D1168D-FA63-1646-8C12-9E0FC38E3CD9}" destId="{A460D7BE-2D78-A549-8ECF-1164CB7CB77F}" srcOrd="0" destOrd="0" presId="urn:microsoft.com/office/officeart/2008/layout/VerticalCurvedList"/>
    <dgm:cxn modelId="{6B9A16AF-1673-1F4A-9037-A4D2373F955A}" srcId="{0F0AFCB7-E6CD-D040-92D0-C5842FB55F19}" destId="{1783551C-FD4C-CF47-A6BD-093E41D1F349}" srcOrd="4" destOrd="0" parTransId="{828F23B1-0B74-DB4B-B414-303EC9FCADA1}" sibTransId="{A150BC4D-96F1-7546-8A85-0B3377A6D47C}"/>
    <dgm:cxn modelId="{447CD6BA-4DBC-694A-9F38-F30843C48026}" type="presOf" srcId="{B3C4052A-7EC2-2C4D-9872-AF3B163473DD}" destId="{7F666E8D-5B08-2546-9DAD-9E85CB744B70}" srcOrd="0" destOrd="0" presId="urn:microsoft.com/office/officeart/2008/layout/VerticalCurvedList"/>
    <dgm:cxn modelId="{D6DA8CC8-E590-6146-A92E-19E2C8B3D02A}" srcId="{0F0AFCB7-E6CD-D040-92D0-C5842FB55F19}" destId="{396537CA-3F88-7646-BB0E-75DA5F7094D0}" srcOrd="0" destOrd="0" parTransId="{7EDC1D02-EACA-E64E-9947-060095594DD0}" sibTransId="{D20D5385-AE33-EC47-99FF-474DA0C122AC}"/>
    <dgm:cxn modelId="{6C540DD9-CABC-6E44-BC12-80C724225196}" srcId="{0F0AFCB7-E6CD-D040-92D0-C5842FB55F19}" destId="{D531A448-5FA4-D94F-B011-01C50818B1A6}" srcOrd="2" destOrd="0" parTransId="{DD2814AE-3474-0649-9410-92B99E2E05BC}" sibTransId="{0E2736E0-B7BD-B947-A35D-F3E27527A6CF}"/>
    <dgm:cxn modelId="{51455AEF-8717-CC44-B9DB-76EA5468D261}" type="presOf" srcId="{8113A083-C04D-B345-A0C5-C33B4EE28D58}" destId="{9991BCBF-F75F-534D-8F34-B7E5FB355080}" srcOrd="0" destOrd="0" presId="urn:microsoft.com/office/officeart/2008/layout/VerticalCurvedList"/>
    <dgm:cxn modelId="{576EF8FB-E5F8-1F4B-8163-8DD5CF66F51E}" srcId="{0F0AFCB7-E6CD-D040-92D0-C5842FB55F19}" destId="{68D1168D-FA63-1646-8C12-9E0FC38E3CD9}" srcOrd="6" destOrd="0" parTransId="{460F322B-D5F0-1D45-8871-68B5EB29E239}" sibTransId="{A7710B43-B886-0E49-BDF2-A0E389D6D233}"/>
    <dgm:cxn modelId="{D344C2F8-D35A-3340-B128-CA7BBA8C20E2}" type="presParOf" srcId="{BDE162E8-472F-2F4E-B255-9F640D2D6521}" destId="{C2F4CFE7-D963-9F4D-A0F0-E6A308D651FD}" srcOrd="0" destOrd="0" presId="urn:microsoft.com/office/officeart/2008/layout/VerticalCurvedList"/>
    <dgm:cxn modelId="{06DDFD59-9CA4-2E4C-B96D-82B050B6896F}" type="presParOf" srcId="{C2F4CFE7-D963-9F4D-A0F0-E6A308D651FD}" destId="{9E06B2FE-FBED-A349-AF10-00508ABE63FB}" srcOrd="0" destOrd="0" presId="urn:microsoft.com/office/officeart/2008/layout/VerticalCurvedList"/>
    <dgm:cxn modelId="{8904CBD3-AEF8-124A-8DC5-A19516854D88}" type="presParOf" srcId="{9E06B2FE-FBED-A349-AF10-00508ABE63FB}" destId="{0C9BE034-8D41-0242-A862-CF746C537BEF}" srcOrd="0" destOrd="0" presId="urn:microsoft.com/office/officeart/2008/layout/VerticalCurvedList"/>
    <dgm:cxn modelId="{18A3C798-ACA4-F048-BD50-9D50449C36D1}" type="presParOf" srcId="{9E06B2FE-FBED-A349-AF10-00508ABE63FB}" destId="{66F67657-8B66-CD48-9226-96FC9081F6EE}" srcOrd="1" destOrd="0" presId="urn:microsoft.com/office/officeart/2008/layout/VerticalCurvedList"/>
    <dgm:cxn modelId="{5978A764-DDB8-164A-9B1E-8A088FCF053E}" type="presParOf" srcId="{9E06B2FE-FBED-A349-AF10-00508ABE63FB}" destId="{2518F658-0047-654D-BEC2-ECD4F799B44A}" srcOrd="2" destOrd="0" presId="urn:microsoft.com/office/officeart/2008/layout/VerticalCurvedList"/>
    <dgm:cxn modelId="{CF7A4E3B-367F-0646-B93F-B78A7B55124A}" type="presParOf" srcId="{9E06B2FE-FBED-A349-AF10-00508ABE63FB}" destId="{5EE2B423-9AA0-FD46-A80A-C7E03AAE025A}" srcOrd="3" destOrd="0" presId="urn:microsoft.com/office/officeart/2008/layout/VerticalCurvedList"/>
    <dgm:cxn modelId="{DF3C687A-73A4-474E-BB7D-5CF1AABABF2A}" type="presParOf" srcId="{C2F4CFE7-D963-9F4D-A0F0-E6A308D651FD}" destId="{82FB5A78-FCFF-6E40-B3EA-A2BF6408C8E2}" srcOrd="1" destOrd="0" presId="urn:microsoft.com/office/officeart/2008/layout/VerticalCurvedList"/>
    <dgm:cxn modelId="{1041BC14-3B80-0E42-856C-BA7578F94C02}" type="presParOf" srcId="{C2F4CFE7-D963-9F4D-A0F0-E6A308D651FD}" destId="{50F38BF7-3F04-EB4C-868F-860C9A6AF408}" srcOrd="2" destOrd="0" presId="urn:microsoft.com/office/officeart/2008/layout/VerticalCurvedList"/>
    <dgm:cxn modelId="{44687AB7-A351-3D4C-BF18-76A769588032}" type="presParOf" srcId="{50F38BF7-3F04-EB4C-868F-860C9A6AF408}" destId="{ADF430F3-33E6-8446-A7D5-60066C02F9F2}" srcOrd="0" destOrd="0" presId="urn:microsoft.com/office/officeart/2008/layout/VerticalCurvedList"/>
    <dgm:cxn modelId="{1971F999-FEE4-264F-B33F-DEF3062D319C}" type="presParOf" srcId="{C2F4CFE7-D963-9F4D-A0F0-E6A308D651FD}" destId="{6AD1F8E0-4CA9-6143-A1F6-23AB4AF8B0CF}" srcOrd="3" destOrd="0" presId="urn:microsoft.com/office/officeart/2008/layout/VerticalCurvedList"/>
    <dgm:cxn modelId="{17D2BDE8-7AE7-F943-A3BE-904B7BCAAF11}" type="presParOf" srcId="{C2F4CFE7-D963-9F4D-A0F0-E6A308D651FD}" destId="{CCB0F8C5-D95B-144D-8DB7-1FD8C1677A41}" srcOrd="4" destOrd="0" presId="urn:microsoft.com/office/officeart/2008/layout/VerticalCurvedList"/>
    <dgm:cxn modelId="{8D1E1A1B-CD79-894A-A32E-B40571207CFD}" type="presParOf" srcId="{CCB0F8C5-D95B-144D-8DB7-1FD8C1677A41}" destId="{8F1A89F5-A824-9641-9635-96A7076EDA4F}" srcOrd="0" destOrd="0" presId="urn:microsoft.com/office/officeart/2008/layout/VerticalCurvedList"/>
    <dgm:cxn modelId="{207857B8-9858-7748-9D86-6C9464804AAE}" type="presParOf" srcId="{C2F4CFE7-D963-9F4D-A0F0-E6A308D651FD}" destId="{4625DD69-419D-EA45-8EA5-9D731CD5A86E}" srcOrd="5" destOrd="0" presId="urn:microsoft.com/office/officeart/2008/layout/VerticalCurvedList"/>
    <dgm:cxn modelId="{BCBE8988-EDED-614C-AE74-94FDAD0A1084}" type="presParOf" srcId="{C2F4CFE7-D963-9F4D-A0F0-E6A308D651FD}" destId="{242A92B2-CA79-C841-9660-298CB609B418}" srcOrd="6" destOrd="0" presId="urn:microsoft.com/office/officeart/2008/layout/VerticalCurvedList"/>
    <dgm:cxn modelId="{7DFFDFA3-CF9D-DA4C-BFCB-34E2A6CB2CE3}" type="presParOf" srcId="{242A92B2-CA79-C841-9660-298CB609B418}" destId="{AFD59570-3F45-D04B-B8B0-D17B763D0157}" srcOrd="0" destOrd="0" presId="urn:microsoft.com/office/officeart/2008/layout/VerticalCurvedList"/>
    <dgm:cxn modelId="{3778F45C-16B3-C64E-A006-9CF575ACF0FB}" type="presParOf" srcId="{C2F4CFE7-D963-9F4D-A0F0-E6A308D651FD}" destId="{7F666E8D-5B08-2546-9DAD-9E85CB744B70}" srcOrd="7" destOrd="0" presId="urn:microsoft.com/office/officeart/2008/layout/VerticalCurvedList"/>
    <dgm:cxn modelId="{D38FC557-C4AF-FE42-9656-6B851857AC9D}" type="presParOf" srcId="{C2F4CFE7-D963-9F4D-A0F0-E6A308D651FD}" destId="{9DA5178E-2D57-D64E-BA3A-E22F09CA1768}" srcOrd="8" destOrd="0" presId="urn:microsoft.com/office/officeart/2008/layout/VerticalCurvedList"/>
    <dgm:cxn modelId="{36F0F5C5-99A7-2943-8A74-84B637988B30}" type="presParOf" srcId="{9DA5178E-2D57-D64E-BA3A-E22F09CA1768}" destId="{6BA9B772-65AF-144F-9EC0-D6D7D6420910}" srcOrd="0" destOrd="0" presId="urn:microsoft.com/office/officeart/2008/layout/VerticalCurvedList"/>
    <dgm:cxn modelId="{0C997421-2A9B-E74A-A81F-20B9E1884295}" type="presParOf" srcId="{C2F4CFE7-D963-9F4D-A0F0-E6A308D651FD}" destId="{DA0E2385-9956-3447-A870-835DC0961769}" srcOrd="9" destOrd="0" presId="urn:microsoft.com/office/officeart/2008/layout/VerticalCurvedList"/>
    <dgm:cxn modelId="{91E91335-CAB4-5049-8B85-4012797582B9}" type="presParOf" srcId="{C2F4CFE7-D963-9F4D-A0F0-E6A308D651FD}" destId="{70F2E464-A5C3-0646-8DC7-28ED107F9578}" srcOrd="10" destOrd="0" presId="urn:microsoft.com/office/officeart/2008/layout/VerticalCurvedList"/>
    <dgm:cxn modelId="{355905E2-0B96-D34F-AB97-8F826538CA9E}" type="presParOf" srcId="{70F2E464-A5C3-0646-8DC7-28ED107F9578}" destId="{75703042-F60C-5A4B-AF17-203AA759179D}" srcOrd="0" destOrd="0" presId="urn:microsoft.com/office/officeart/2008/layout/VerticalCurvedList"/>
    <dgm:cxn modelId="{A6699E0D-E552-E44F-A0B9-85ECF995C837}" type="presParOf" srcId="{C2F4CFE7-D963-9F4D-A0F0-E6A308D651FD}" destId="{9991BCBF-F75F-534D-8F34-B7E5FB355080}" srcOrd="11" destOrd="0" presId="urn:microsoft.com/office/officeart/2008/layout/VerticalCurvedList"/>
    <dgm:cxn modelId="{3FE2F205-6496-CF4E-8382-E266E07A60A1}" type="presParOf" srcId="{C2F4CFE7-D963-9F4D-A0F0-E6A308D651FD}" destId="{0BE82582-9D97-D24D-A550-7726AEFBD9E9}" srcOrd="12" destOrd="0" presId="urn:microsoft.com/office/officeart/2008/layout/VerticalCurvedList"/>
    <dgm:cxn modelId="{AA950882-7A2B-F34F-AD4D-747941D57E54}" type="presParOf" srcId="{0BE82582-9D97-D24D-A550-7726AEFBD9E9}" destId="{ED4CC069-ECC6-6A4A-AF68-3BFCC1439713}" srcOrd="0" destOrd="0" presId="urn:microsoft.com/office/officeart/2008/layout/VerticalCurvedList"/>
    <dgm:cxn modelId="{BB0372C2-1273-B24C-98CB-B3E1ACE3D62D}" type="presParOf" srcId="{C2F4CFE7-D963-9F4D-A0F0-E6A308D651FD}" destId="{A460D7BE-2D78-A549-8ECF-1164CB7CB77F}" srcOrd="13" destOrd="0" presId="urn:microsoft.com/office/officeart/2008/layout/VerticalCurvedList"/>
    <dgm:cxn modelId="{A93D80D9-B6E8-A149-B3C8-DD8F5F5AB438}" type="presParOf" srcId="{C2F4CFE7-D963-9F4D-A0F0-E6A308D651FD}" destId="{364B0B81-132A-9D48-9DC3-A89CE0ADEAFA}" srcOrd="14" destOrd="0" presId="urn:microsoft.com/office/officeart/2008/layout/VerticalCurvedList"/>
    <dgm:cxn modelId="{89D1E183-89B0-A943-9318-296B0FC1162A}" type="presParOf" srcId="{364B0B81-132A-9D48-9DC3-A89CE0ADEAFA}" destId="{3BDF1240-A4C6-0A40-A853-2BD615944D0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3D2E6B-8F50-B346-B4CA-F72D5F99F751}" type="doc">
      <dgm:prSet loTypeId="urn:microsoft.com/office/officeart/2005/8/layout/default" loCatId="" qsTypeId="urn:microsoft.com/office/officeart/2005/8/quickstyle/simple3" qsCatId="simple" csTypeId="urn:microsoft.com/office/officeart/2005/8/colors/accent5_2" csCatId="accent5" phldr="1"/>
      <dgm:spPr/>
      <dgm:t>
        <a:bodyPr/>
        <a:lstStyle/>
        <a:p>
          <a:endParaRPr lang="en-US"/>
        </a:p>
      </dgm:t>
    </dgm:pt>
    <dgm:pt modelId="{80C5067B-8B12-2041-8999-1C094501F946}">
      <dgm:prSet phldrT="[Text]" custT="1"/>
      <dgm:spPr/>
      <dgm:t>
        <a:bodyPr/>
        <a:lstStyle/>
        <a:p>
          <a:r>
            <a:rPr lang="en-US" sz="2000">
              <a:latin typeface="Arial" panose="020B0604020202020204" pitchFamily="34" charset="0"/>
              <a:cs typeface="Arial" panose="020B0604020202020204" pitchFamily="34" charset="0"/>
            </a:rPr>
            <a:t>Boosted Tree</a:t>
          </a:r>
        </a:p>
      </dgm:t>
    </dgm:pt>
    <dgm:pt modelId="{29F2A2F2-B1CE-5241-9071-2CCA475AA014}" type="parTrans" cxnId="{42C169C3-EE80-3A48-AA3B-2076EA84EA2A}">
      <dgm:prSet/>
      <dgm:spPr/>
      <dgm:t>
        <a:bodyPr/>
        <a:lstStyle/>
        <a:p>
          <a:endParaRPr lang="en-US">
            <a:latin typeface="Arial" panose="020B0604020202020204" pitchFamily="34" charset="0"/>
            <a:cs typeface="Arial" panose="020B0604020202020204" pitchFamily="34" charset="0"/>
          </a:endParaRPr>
        </a:p>
      </dgm:t>
    </dgm:pt>
    <dgm:pt modelId="{74FC5668-6A92-1440-9D0A-BEBC95CF79E8}" type="sibTrans" cxnId="{42C169C3-EE80-3A48-AA3B-2076EA84EA2A}">
      <dgm:prSet/>
      <dgm:spPr/>
      <dgm:t>
        <a:bodyPr/>
        <a:lstStyle/>
        <a:p>
          <a:endParaRPr lang="en-US">
            <a:latin typeface="Arial" panose="020B0604020202020204" pitchFamily="34" charset="0"/>
            <a:cs typeface="Arial" panose="020B0604020202020204" pitchFamily="34" charset="0"/>
          </a:endParaRPr>
        </a:p>
      </dgm:t>
    </dgm:pt>
    <dgm:pt modelId="{9F1563DB-1B3A-884B-85A3-9B67669F45F6}">
      <dgm:prSet phldrT="[Text]" custT="1"/>
      <dgm:spPr/>
      <dgm:t>
        <a:bodyPr/>
        <a:lstStyle/>
        <a:p>
          <a:r>
            <a:rPr lang="en-US" sz="2000">
              <a:latin typeface="Arial" panose="020B0604020202020204" pitchFamily="34" charset="0"/>
              <a:cs typeface="Arial" panose="020B0604020202020204" pitchFamily="34" charset="0"/>
            </a:rPr>
            <a:t>Bootstrap</a:t>
          </a:r>
        </a:p>
      </dgm:t>
    </dgm:pt>
    <dgm:pt modelId="{285F45C4-FB47-F947-B48F-A52B215AB723}" type="parTrans" cxnId="{F455698E-C507-BD49-8A4D-19B94A414676}">
      <dgm:prSet/>
      <dgm:spPr/>
      <dgm:t>
        <a:bodyPr/>
        <a:lstStyle/>
        <a:p>
          <a:endParaRPr lang="en-US">
            <a:latin typeface="Arial" panose="020B0604020202020204" pitchFamily="34" charset="0"/>
            <a:cs typeface="Arial" panose="020B0604020202020204" pitchFamily="34" charset="0"/>
          </a:endParaRPr>
        </a:p>
      </dgm:t>
    </dgm:pt>
    <dgm:pt modelId="{289A0FC6-8D2A-304F-8BCB-A6FFE59A3306}" type="sibTrans" cxnId="{F455698E-C507-BD49-8A4D-19B94A414676}">
      <dgm:prSet/>
      <dgm:spPr/>
      <dgm:t>
        <a:bodyPr/>
        <a:lstStyle/>
        <a:p>
          <a:endParaRPr lang="en-US">
            <a:latin typeface="Arial" panose="020B0604020202020204" pitchFamily="34" charset="0"/>
            <a:cs typeface="Arial" panose="020B0604020202020204" pitchFamily="34" charset="0"/>
          </a:endParaRPr>
        </a:p>
      </dgm:t>
    </dgm:pt>
    <dgm:pt modelId="{1CDC18E8-7BC7-0B4A-9AF6-2410B94FA894}">
      <dgm:prSet phldrT="[Text]" custT="1"/>
      <dgm:spPr/>
      <dgm:t>
        <a:bodyPr/>
        <a:lstStyle/>
        <a:p>
          <a:r>
            <a:rPr lang="en-US" sz="2000">
              <a:latin typeface="Arial" panose="020B0604020202020204" pitchFamily="34" charset="0"/>
              <a:cs typeface="Arial" panose="020B0604020202020204" pitchFamily="34" charset="0"/>
            </a:rPr>
            <a:t>KNN</a:t>
          </a:r>
        </a:p>
      </dgm:t>
    </dgm:pt>
    <dgm:pt modelId="{36709946-AC67-7F4E-998D-B34CEF382C92}" type="parTrans" cxnId="{B5A37C70-306A-5647-85C9-A0CAE1C625FA}">
      <dgm:prSet/>
      <dgm:spPr/>
      <dgm:t>
        <a:bodyPr/>
        <a:lstStyle/>
        <a:p>
          <a:endParaRPr lang="en-US">
            <a:latin typeface="Arial" panose="020B0604020202020204" pitchFamily="34" charset="0"/>
            <a:cs typeface="Arial" panose="020B0604020202020204" pitchFamily="34" charset="0"/>
          </a:endParaRPr>
        </a:p>
      </dgm:t>
    </dgm:pt>
    <dgm:pt modelId="{82E095E6-3EF0-444A-9DCB-415F31440A06}" type="sibTrans" cxnId="{B5A37C70-306A-5647-85C9-A0CAE1C625FA}">
      <dgm:prSet/>
      <dgm:spPr/>
      <dgm:t>
        <a:bodyPr/>
        <a:lstStyle/>
        <a:p>
          <a:endParaRPr lang="en-US">
            <a:latin typeface="Arial" panose="020B0604020202020204" pitchFamily="34" charset="0"/>
            <a:cs typeface="Arial" panose="020B0604020202020204" pitchFamily="34" charset="0"/>
          </a:endParaRPr>
        </a:p>
      </dgm:t>
    </dgm:pt>
    <dgm:pt modelId="{5C73D985-BC71-5D43-B9A3-7ADB78F3750A}">
      <dgm:prSet phldrT="[Text]" custT="1"/>
      <dgm:spPr/>
      <dgm:t>
        <a:bodyPr/>
        <a:lstStyle/>
        <a:p>
          <a:r>
            <a:rPr lang="en-US" sz="2000">
              <a:latin typeface="Arial" panose="020B0604020202020204" pitchFamily="34" charset="0"/>
              <a:cs typeface="Arial" panose="020B0604020202020204" pitchFamily="34" charset="0"/>
            </a:rPr>
            <a:t>Decision Tree</a:t>
          </a:r>
        </a:p>
      </dgm:t>
    </dgm:pt>
    <dgm:pt modelId="{F2AEFCB2-6633-7842-AECF-8FE5D090B3F8}" type="sibTrans" cxnId="{2505AA41-3BF1-8E42-9E63-E00411479878}">
      <dgm:prSet/>
      <dgm:spPr/>
      <dgm:t>
        <a:bodyPr/>
        <a:lstStyle/>
        <a:p>
          <a:endParaRPr lang="en-US">
            <a:latin typeface="Arial" panose="020B0604020202020204" pitchFamily="34" charset="0"/>
            <a:cs typeface="Arial" panose="020B0604020202020204" pitchFamily="34" charset="0"/>
          </a:endParaRPr>
        </a:p>
      </dgm:t>
    </dgm:pt>
    <dgm:pt modelId="{EED0444E-00FF-A448-AF47-6564E859BD48}" type="parTrans" cxnId="{2505AA41-3BF1-8E42-9E63-E00411479878}">
      <dgm:prSet/>
      <dgm:spPr/>
      <dgm:t>
        <a:bodyPr/>
        <a:lstStyle/>
        <a:p>
          <a:endParaRPr lang="en-US">
            <a:latin typeface="Arial" panose="020B0604020202020204" pitchFamily="34" charset="0"/>
            <a:cs typeface="Arial" panose="020B0604020202020204" pitchFamily="34" charset="0"/>
          </a:endParaRPr>
        </a:p>
      </dgm:t>
    </dgm:pt>
    <dgm:pt modelId="{501EDED5-006C-344F-BE99-A2AAEA4D2A69}">
      <dgm:prSet phldrT="[Text]" custT="1"/>
      <dgm:spPr/>
      <dgm:t>
        <a:bodyPr/>
        <a:lstStyle/>
        <a:p>
          <a:r>
            <a:rPr lang="en-US" sz="2000">
              <a:latin typeface="Arial" panose="020B0604020202020204" pitchFamily="34" charset="0"/>
              <a:cs typeface="Arial" panose="020B0604020202020204" pitchFamily="34" charset="0"/>
            </a:rPr>
            <a:t>Logistic</a:t>
          </a:r>
        </a:p>
      </dgm:t>
    </dgm:pt>
    <dgm:pt modelId="{72864460-73B1-4643-9B2E-3431664A3C23}" type="parTrans" cxnId="{CEF8778C-7A42-6D4D-8A90-650AE7E83481}">
      <dgm:prSet/>
      <dgm:spPr/>
      <dgm:t>
        <a:bodyPr/>
        <a:lstStyle/>
        <a:p>
          <a:endParaRPr lang="en-US">
            <a:latin typeface="Arial" panose="020B0604020202020204" pitchFamily="34" charset="0"/>
            <a:cs typeface="Arial" panose="020B0604020202020204" pitchFamily="34" charset="0"/>
          </a:endParaRPr>
        </a:p>
      </dgm:t>
    </dgm:pt>
    <dgm:pt modelId="{8F829B45-C597-C14B-A89A-F57391A8F10D}" type="sibTrans" cxnId="{CEF8778C-7A42-6D4D-8A90-650AE7E83481}">
      <dgm:prSet/>
      <dgm:spPr/>
      <dgm:t>
        <a:bodyPr/>
        <a:lstStyle/>
        <a:p>
          <a:endParaRPr lang="en-US">
            <a:latin typeface="Arial" panose="020B0604020202020204" pitchFamily="34" charset="0"/>
            <a:cs typeface="Arial" panose="020B0604020202020204" pitchFamily="34" charset="0"/>
          </a:endParaRPr>
        </a:p>
      </dgm:t>
    </dgm:pt>
    <dgm:pt modelId="{74CF8737-8B4B-1C41-88BF-3D9CBEBA1899}">
      <dgm:prSet phldrT="[Text]" custT="1"/>
      <dgm:spPr/>
      <dgm:t>
        <a:bodyPr/>
        <a:lstStyle/>
        <a:p>
          <a:r>
            <a:rPr lang="en-US" sz="2000">
              <a:latin typeface="Arial" panose="020B0604020202020204" pitchFamily="34" charset="0"/>
              <a:cs typeface="Arial" panose="020B0604020202020204" pitchFamily="34" charset="0"/>
            </a:rPr>
            <a:t>Naive Bayes</a:t>
          </a:r>
        </a:p>
      </dgm:t>
    </dgm:pt>
    <dgm:pt modelId="{634A4CD0-54DB-5646-A03C-5E3DE04045B8}" type="parTrans" cxnId="{FD9D135E-4E2F-4745-BCCE-1B449EE5180B}">
      <dgm:prSet/>
      <dgm:spPr/>
      <dgm:t>
        <a:bodyPr/>
        <a:lstStyle/>
        <a:p>
          <a:endParaRPr lang="en-US">
            <a:latin typeface="Arial" panose="020B0604020202020204" pitchFamily="34" charset="0"/>
            <a:cs typeface="Arial" panose="020B0604020202020204" pitchFamily="34" charset="0"/>
          </a:endParaRPr>
        </a:p>
      </dgm:t>
    </dgm:pt>
    <dgm:pt modelId="{C3018633-E9CE-FE4B-B308-9255125B8751}" type="sibTrans" cxnId="{FD9D135E-4E2F-4745-BCCE-1B449EE5180B}">
      <dgm:prSet/>
      <dgm:spPr/>
      <dgm:t>
        <a:bodyPr/>
        <a:lstStyle/>
        <a:p>
          <a:endParaRPr lang="en-US">
            <a:latin typeface="Arial" panose="020B0604020202020204" pitchFamily="34" charset="0"/>
            <a:cs typeface="Arial" panose="020B0604020202020204" pitchFamily="34" charset="0"/>
          </a:endParaRPr>
        </a:p>
      </dgm:t>
    </dgm:pt>
    <dgm:pt modelId="{CA8C7985-FFFE-AC4D-B6DE-5C8931B2C237}">
      <dgm:prSet phldrT="[Text]" custT="1"/>
      <dgm:spPr/>
      <dgm:t>
        <a:bodyPr/>
        <a:lstStyle/>
        <a:p>
          <a:r>
            <a:rPr lang="en-US" sz="2000">
              <a:latin typeface="Arial" panose="020B0604020202020204" pitchFamily="34" charset="0"/>
              <a:cs typeface="Arial" panose="020B0604020202020204" pitchFamily="34" charset="0"/>
            </a:rPr>
            <a:t>Neural</a:t>
          </a:r>
        </a:p>
      </dgm:t>
    </dgm:pt>
    <dgm:pt modelId="{28A6587E-33F7-1349-8990-F56675307D86}" type="parTrans" cxnId="{555F06FC-FE9E-1741-A542-71B3A7C23F23}">
      <dgm:prSet/>
      <dgm:spPr/>
      <dgm:t>
        <a:bodyPr/>
        <a:lstStyle/>
        <a:p>
          <a:endParaRPr lang="en-US">
            <a:latin typeface="Arial" panose="020B0604020202020204" pitchFamily="34" charset="0"/>
            <a:cs typeface="Arial" panose="020B0604020202020204" pitchFamily="34" charset="0"/>
          </a:endParaRPr>
        </a:p>
      </dgm:t>
    </dgm:pt>
    <dgm:pt modelId="{1C1BDBCE-D90C-3F49-A958-DC830E8E7FBD}" type="sibTrans" cxnId="{555F06FC-FE9E-1741-A542-71B3A7C23F23}">
      <dgm:prSet/>
      <dgm:spPr/>
      <dgm:t>
        <a:bodyPr/>
        <a:lstStyle/>
        <a:p>
          <a:endParaRPr lang="en-US">
            <a:latin typeface="Arial" panose="020B0604020202020204" pitchFamily="34" charset="0"/>
            <a:cs typeface="Arial" panose="020B0604020202020204" pitchFamily="34" charset="0"/>
          </a:endParaRPr>
        </a:p>
      </dgm:t>
    </dgm:pt>
    <dgm:pt modelId="{34C016E2-FABF-094E-9752-590AD6016561}">
      <dgm:prSet phldrT="[Text]" custT="1"/>
      <dgm:spPr/>
      <dgm:t>
        <a:bodyPr/>
        <a:lstStyle/>
        <a:p>
          <a:r>
            <a:rPr lang="en-US" sz="2000">
              <a:latin typeface="Arial" panose="020B0604020202020204" pitchFamily="34" charset="0"/>
              <a:cs typeface="Arial" panose="020B0604020202020204" pitchFamily="34" charset="0"/>
            </a:rPr>
            <a:t>Discriminant</a:t>
          </a:r>
        </a:p>
      </dgm:t>
    </dgm:pt>
    <dgm:pt modelId="{4886E03A-65B4-A04A-AA85-BCEEDC99ED74}" type="parTrans" cxnId="{998DB52C-3A27-A246-A08D-35B3C162ACA4}">
      <dgm:prSet/>
      <dgm:spPr/>
      <dgm:t>
        <a:bodyPr/>
        <a:lstStyle/>
        <a:p>
          <a:endParaRPr lang="en-US"/>
        </a:p>
      </dgm:t>
    </dgm:pt>
    <dgm:pt modelId="{41F2FECB-8573-9D4B-89E4-CBA4B35C0D2C}" type="sibTrans" cxnId="{998DB52C-3A27-A246-A08D-35B3C162ACA4}">
      <dgm:prSet/>
      <dgm:spPr/>
      <dgm:t>
        <a:bodyPr/>
        <a:lstStyle/>
        <a:p>
          <a:endParaRPr lang="en-US"/>
        </a:p>
      </dgm:t>
    </dgm:pt>
    <dgm:pt modelId="{370EA9D4-E657-4D4D-BE5A-3FF441ADC497}" type="pres">
      <dgm:prSet presAssocID="{2C3D2E6B-8F50-B346-B4CA-F72D5F99F751}" presName="diagram" presStyleCnt="0">
        <dgm:presLayoutVars>
          <dgm:dir/>
          <dgm:resizeHandles val="exact"/>
        </dgm:presLayoutVars>
      </dgm:prSet>
      <dgm:spPr/>
    </dgm:pt>
    <dgm:pt modelId="{39AABD56-9F46-E74F-9346-FD690EAAD328}" type="pres">
      <dgm:prSet presAssocID="{501EDED5-006C-344F-BE99-A2AAEA4D2A69}" presName="node" presStyleLbl="node1" presStyleIdx="0" presStyleCnt="8">
        <dgm:presLayoutVars>
          <dgm:bulletEnabled val="1"/>
        </dgm:presLayoutVars>
      </dgm:prSet>
      <dgm:spPr/>
    </dgm:pt>
    <dgm:pt modelId="{2DF34838-E24B-0C45-8CB4-7D6B4D628025}" type="pres">
      <dgm:prSet presAssocID="{8F829B45-C597-C14B-A89A-F57391A8F10D}" presName="sibTrans" presStyleCnt="0"/>
      <dgm:spPr/>
    </dgm:pt>
    <dgm:pt modelId="{95C5803D-356D-8847-91F3-368518D0C634}" type="pres">
      <dgm:prSet presAssocID="{5C73D985-BC71-5D43-B9A3-7ADB78F3750A}" presName="node" presStyleLbl="node1" presStyleIdx="1" presStyleCnt="8">
        <dgm:presLayoutVars>
          <dgm:bulletEnabled val="1"/>
        </dgm:presLayoutVars>
      </dgm:prSet>
      <dgm:spPr/>
    </dgm:pt>
    <dgm:pt modelId="{DA976532-228D-3A4F-8DFE-6B2DC9EC7E44}" type="pres">
      <dgm:prSet presAssocID="{F2AEFCB2-6633-7842-AECF-8FE5D090B3F8}" presName="sibTrans" presStyleCnt="0"/>
      <dgm:spPr/>
    </dgm:pt>
    <dgm:pt modelId="{D3AB1CB2-194B-9C4D-A7D1-1654962303CD}" type="pres">
      <dgm:prSet presAssocID="{80C5067B-8B12-2041-8999-1C094501F946}" presName="node" presStyleLbl="node1" presStyleIdx="2" presStyleCnt="8">
        <dgm:presLayoutVars>
          <dgm:bulletEnabled val="1"/>
        </dgm:presLayoutVars>
      </dgm:prSet>
      <dgm:spPr/>
    </dgm:pt>
    <dgm:pt modelId="{8DBE4971-8C31-144E-BF94-9E4C12C0C18A}" type="pres">
      <dgm:prSet presAssocID="{74FC5668-6A92-1440-9D0A-BEBC95CF79E8}" presName="sibTrans" presStyleCnt="0"/>
      <dgm:spPr/>
    </dgm:pt>
    <dgm:pt modelId="{C934C440-22CD-D44B-9420-5DCAD4E88365}" type="pres">
      <dgm:prSet presAssocID="{9F1563DB-1B3A-884B-85A3-9B67669F45F6}" presName="node" presStyleLbl="node1" presStyleIdx="3" presStyleCnt="8">
        <dgm:presLayoutVars>
          <dgm:bulletEnabled val="1"/>
        </dgm:presLayoutVars>
      </dgm:prSet>
      <dgm:spPr/>
    </dgm:pt>
    <dgm:pt modelId="{E5CCA09F-9D34-FA47-907F-31666A1A6C00}" type="pres">
      <dgm:prSet presAssocID="{289A0FC6-8D2A-304F-8BCB-A6FFE59A3306}" presName="sibTrans" presStyleCnt="0"/>
      <dgm:spPr/>
    </dgm:pt>
    <dgm:pt modelId="{A6B1F50D-1BDD-084A-90F2-44541A40733F}" type="pres">
      <dgm:prSet presAssocID="{CA8C7985-FFFE-AC4D-B6DE-5C8931B2C237}" presName="node" presStyleLbl="node1" presStyleIdx="4" presStyleCnt="8">
        <dgm:presLayoutVars>
          <dgm:bulletEnabled val="1"/>
        </dgm:presLayoutVars>
      </dgm:prSet>
      <dgm:spPr/>
    </dgm:pt>
    <dgm:pt modelId="{11DEAA76-C888-9042-B48A-7EA3DC907517}" type="pres">
      <dgm:prSet presAssocID="{1C1BDBCE-D90C-3F49-A958-DC830E8E7FBD}" presName="sibTrans" presStyleCnt="0"/>
      <dgm:spPr/>
    </dgm:pt>
    <dgm:pt modelId="{402C8DFB-2779-F94C-A3A3-B94041238069}" type="pres">
      <dgm:prSet presAssocID="{74CF8737-8B4B-1C41-88BF-3D9CBEBA1899}" presName="node" presStyleLbl="node1" presStyleIdx="5" presStyleCnt="8">
        <dgm:presLayoutVars>
          <dgm:bulletEnabled val="1"/>
        </dgm:presLayoutVars>
      </dgm:prSet>
      <dgm:spPr/>
    </dgm:pt>
    <dgm:pt modelId="{53DD4143-ED34-F24A-9934-A97E44453E5F}" type="pres">
      <dgm:prSet presAssocID="{C3018633-E9CE-FE4B-B308-9255125B8751}" presName="sibTrans" presStyleCnt="0"/>
      <dgm:spPr/>
    </dgm:pt>
    <dgm:pt modelId="{37F71600-5BD6-D44A-812A-95B4E0ACBB44}" type="pres">
      <dgm:prSet presAssocID="{1CDC18E8-7BC7-0B4A-9AF6-2410B94FA894}" presName="node" presStyleLbl="node1" presStyleIdx="6" presStyleCnt="8">
        <dgm:presLayoutVars>
          <dgm:bulletEnabled val="1"/>
        </dgm:presLayoutVars>
      </dgm:prSet>
      <dgm:spPr/>
    </dgm:pt>
    <dgm:pt modelId="{E09CAD43-42FD-054D-AAA2-95C10714CDAB}" type="pres">
      <dgm:prSet presAssocID="{82E095E6-3EF0-444A-9DCB-415F31440A06}" presName="sibTrans" presStyleCnt="0"/>
      <dgm:spPr/>
    </dgm:pt>
    <dgm:pt modelId="{04FB72B1-D3CD-C449-8299-4AFCB0E6F373}" type="pres">
      <dgm:prSet presAssocID="{34C016E2-FABF-094E-9752-590AD6016561}" presName="node" presStyleLbl="node1" presStyleIdx="7" presStyleCnt="8">
        <dgm:presLayoutVars>
          <dgm:bulletEnabled val="1"/>
        </dgm:presLayoutVars>
      </dgm:prSet>
      <dgm:spPr/>
    </dgm:pt>
  </dgm:ptLst>
  <dgm:cxnLst>
    <dgm:cxn modelId="{40E59319-5340-426D-946A-F1CCB91C8A76}" type="presOf" srcId="{501EDED5-006C-344F-BE99-A2AAEA4D2A69}" destId="{39AABD56-9F46-E74F-9346-FD690EAAD328}" srcOrd="0" destOrd="0" presId="urn:microsoft.com/office/officeart/2005/8/layout/default"/>
    <dgm:cxn modelId="{998DB52C-3A27-A246-A08D-35B3C162ACA4}" srcId="{2C3D2E6B-8F50-B346-B4CA-F72D5F99F751}" destId="{34C016E2-FABF-094E-9752-590AD6016561}" srcOrd="7" destOrd="0" parTransId="{4886E03A-65B4-A04A-AA85-BCEEDC99ED74}" sibTransId="{41F2FECB-8573-9D4B-89E4-CBA4B35C0D2C}"/>
    <dgm:cxn modelId="{8689483C-432A-4900-BB16-FB51365E03B7}" type="presOf" srcId="{2C3D2E6B-8F50-B346-B4CA-F72D5F99F751}" destId="{370EA9D4-E657-4D4D-BE5A-3FF441ADC497}" srcOrd="0" destOrd="0" presId="urn:microsoft.com/office/officeart/2005/8/layout/default"/>
    <dgm:cxn modelId="{F1CB623F-2FA7-4826-A442-20657B4BD239}" type="presOf" srcId="{9F1563DB-1B3A-884B-85A3-9B67669F45F6}" destId="{C934C440-22CD-D44B-9420-5DCAD4E88365}" srcOrd="0" destOrd="0" presId="urn:microsoft.com/office/officeart/2005/8/layout/default"/>
    <dgm:cxn modelId="{FD9D135E-4E2F-4745-BCCE-1B449EE5180B}" srcId="{2C3D2E6B-8F50-B346-B4CA-F72D5F99F751}" destId="{74CF8737-8B4B-1C41-88BF-3D9CBEBA1899}" srcOrd="5" destOrd="0" parTransId="{634A4CD0-54DB-5646-A03C-5E3DE04045B8}" sibTransId="{C3018633-E9CE-FE4B-B308-9255125B8751}"/>
    <dgm:cxn modelId="{2505AA41-3BF1-8E42-9E63-E00411479878}" srcId="{2C3D2E6B-8F50-B346-B4CA-F72D5F99F751}" destId="{5C73D985-BC71-5D43-B9A3-7ADB78F3750A}" srcOrd="1" destOrd="0" parTransId="{EED0444E-00FF-A448-AF47-6564E859BD48}" sibTransId="{F2AEFCB2-6633-7842-AECF-8FE5D090B3F8}"/>
    <dgm:cxn modelId="{DF1BAA61-68DD-4682-BF7C-71D95A298BCC}" type="presOf" srcId="{CA8C7985-FFFE-AC4D-B6DE-5C8931B2C237}" destId="{A6B1F50D-1BDD-084A-90F2-44541A40733F}" srcOrd="0" destOrd="0" presId="urn:microsoft.com/office/officeart/2005/8/layout/default"/>
    <dgm:cxn modelId="{B5A37C70-306A-5647-85C9-A0CAE1C625FA}" srcId="{2C3D2E6B-8F50-B346-B4CA-F72D5F99F751}" destId="{1CDC18E8-7BC7-0B4A-9AF6-2410B94FA894}" srcOrd="6" destOrd="0" parTransId="{36709946-AC67-7F4E-998D-B34CEF382C92}" sibTransId="{82E095E6-3EF0-444A-9DCB-415F31440A06}"/>
    <dgm:cxn modelId="{741B1B77-9E16-D54F-BE0D-920E5DEFC727}" type="presOf" srcId="{34C016E2-FABF-094E-9752-590AD6016561}" destId="{04FB72B1-D3CD-C449-8299-4AFCB0E6F373}" srcOrd="0" destOrd="0" presId="urn:microsoft.com/office/officeart/2005/8/layout/default"/>
    <dgm:cxn modelId="{CEF8778C-7A42-6D4D-8A90-650AE7E83481}" srcId="{2C3D2E6B-8F50-B346-B4CA-F72D5F99F751}" destId="{501EDED5-006C-344F-BE99-A2AAEA4D2A69}" srcOrd="0" destOrd="0" parTransId="{72864460-73B1-4643-9B2E-3431664A3C23}" sibTransId="{8F829B45-C597-C14B-A89A-F57391A8F10D}"/>
    <dgm:cxn modelId="{F455698E-C507-BD49-8A4D-19B94A414676}" srcId="{2C3D2E6B-8F50-B346-B4CA-F72D5F99F751}" destId="{9F1563DB-1B3A-884B-85A3-9B67669F45F6}" srcOrd="3" destOrd="0" parTransId="{285F45C4-FB47-F947-B48F-A52B215AB723}" sibTransId="{289A0FC6-8D2A-304F-8BCB-A6FFE59A3306}"/>
    <dgm:cxn modelId="{B3FB959C-B22F-4F43-B284-16E66D020CB5}" type="presOf" srcId="{80C5067B-8B12-2041-8999-1C094501F946}" destId="{D3AB1CB2-194B-9C4D-A7D1-1654962303CD}" srcOrd="0" destOrd="0" presId="urn:microsoft.com/office/officeart/2005/8/layout/default"/>
    <dgm:cxn modelId="{3653EBA4-930D-4753-8B2A-5CDC7768FBBD}" type="presOf" srcId="{5C73D985-BC71-5D43-B9A3-7ADB78F3750A}" destId="{95C5803D-356D-8847-91F3-368518D0C634}" srcOrd="0" destOrd="0" presId="urn:microsoft.com/office/officeart/2005/8/layout/default"/>
    <dgm:cxn modelId="{42C169C3-EE80-3A48-AA3B-2076EA84EA2A}" srcId="{2C3D2E6B-8F50-B346-B4CA-F72D5F99F751}" destId="{80C5067B-8B12-2041-8999-1C094501F946}" srcOrd="2" destOrd="0" parTransId="{29F2A2F2-B1CE-5241-9071-2CCA475AA014}" sibTransId="{74FC5668-6A92-1440-9D0A-BEBC95CF79E8}"/>
    <dgm:cxn modelId="{13D32CE6-DB6D-41D8-8230-5569D1F11972}" type="presOf" srcId="{74CF8737-8B4B-1C41-88BF-3D9CBEBA1899}" destId="{402C8DFB-2779-F94C-A3A3-B94041238069}" srcOrd="0" destOrd="0" presId="urn:microsoft.com/office/officeart/2005/8/layout/default"/>
    <dgm:cxn modelId="{07E588F7-842E-4E6A-B636-A4637DEFE543}" type="presOf" srcId="{1CDC18E8-7BC7-0B4A-9AF6-2410B94FA894}" destId="{37F71600-5BD6-D44A-812A-95B4E0ACBB44}" srcOrd="0" destOrd="0" presId="urn:microsoft.com/office/officeart/2005/8/layout/default"/>
    <dgm:cxn modelId="{555F06FC-FE9E-1741-A542-71B3A7C23F23}" srcId="{2C3D2E6B-8F50-B346-B4CA-F72D5F99F751}" destId="{CA8C7985-FFFE-AC4D-B6DE-5C8931B2C237}" srcOrd="4" destOrd="0" parTransId="{28A6587E-33F7-1349-8990-F56675307D86}" sibTransId="{1C1BDBCE-D90C-3F49-A958-DC830E8E7FBD}"/>
    <dgm:cxn modelId="{56B18B57-E4C6-46A0-86E4-1FEAB5084048}" type="presParOf" srcId="{370EA9D4-E657-4D4D-BE5A-3FF441ADC497}" destId="{39AABD56-9F46-E74F-9346-FD690EAAD328}" srcOrd="0" destOrd="0" presId="urn:microsoft.com/office/officeart/2005/8/layout/default"/>
    <dgm:cxn modelId="{ED39602C-5290-4FE8-AE06-CFE01A2E2BAE}" type="presParOf" srcId="{370EA9D4-E657-4D4D-BE5A-3FF441ADC497}" destId="{2DF34838-E24B-0C45-8CB4-7D6B4D628025}" srcOrd="1" destOrd="0" presId="urn:microsoft.com/office/officeart/2005/8/layout/default"/>
    <dgm:cxn modelId="{C764E182-0348-4AA6-9B78-91DD795C14A8}" type="presParOf" srcId="{370EA9D4-E657-4D4D-BE5A-3FF441ADC497}" destId="{95C5803D-356D-8847-91F3-368518D0C634}" srcOrd="2" destOrd="0" presId="urn:microsoft.com/office/officeart/2005/8/layout/default"/>
    <dgm:cxn modelId="{AB6A0A63-5BCD-4780-BC2A-671054DB9CA1}" type="presParOf" srcId="{370EA9D4-E657-4D4D-BE5A-3FF441ADC497}" destId="{DA976532-228D-3A4F-8DFE-6B2DC9EC7E44}" srcOrd="3" destOrd="0" presId="urn:microsoft.com/office/officeart/2005/8/layout/default"/>
    <dgm:cxn modelId="{A8D570CA-015A-4F53-9DF7-33CFD8831F8E}" type="presParOf" srcId="{370EA9D4-E657-4D4D-BE5A-3FF441ADC497}" destId="{D3AB1CB2-194B-9C4D-A7D1-1654962303CD}" srcOrd="4" destOrd="0" presId="urn:microsoft.com/office/officeart/2005/8/layout/default"/>
    <dgm:cxn modelId="{280DF6BE-6697-4597-BF66-2D13986EBBCC}" type="presParOf" srcId="{370EA9D4-E657-4D4D-BE5A-3FF441ADC497}" destId="{8DBE4971-8C31-144E-BF94-9E4C12C0C18A}" srcOrd="5" destOrd="0" presId="urn:microsoft.com/office/officeart/2005/8/layout/default"/>
    <dgm:cxn modelId="{7173798B-1AD1-41D4-B389-987A1FB2CB1A}" type="presParOf" srcId="{370EA9D4-E657-4D4D-BE5A-3FF441ADC497}" destId="{C934C440-22CD-D44B-9420-5DCAD4E88365}" srcOrd="6" destOrd="0" presId="urn:microsoft.com/office/officeart/2005/8/layout/default"/>
    <dgm:cxn modelId="{C3318FDB-FB98-43DB-93B1-83EF5BB82A21}" type="presParOf" srcId="{370EA9D4-E657-4D4D-BE5A-3FF441ADC497}" destId="{E5CCA09F-9D34-FA47-907F-31666A1A6C00}" srcOrd="7" destOrd="0" presId="urn:microsoft.com/office/officeart/2005/8/layout/default"/>
    <dgm:cxn modelId="{2D175C9A-C8EC-4AAF-893B-1F0900B2FFDB}" type="presParOf" srcId="{370EA9D4-E657-4D4D-BE5A-3FF441ADC497}" destId="{A6B1F50D-1BDD-084A-90F2-44541A40733F}" srcOrd="8" destOrd="0" presId="urn:microsoft.com/office/officeart/2005/8/layout/default"/>
    <dgm:cxn modelId="{DF089307-76E8-4D89-BF3C-8CC0A917CA3F}" type="presParOf" srcId="{370EA9D4-E657-4D4D-BE5A-3FF441ADC497}" destId="{11DEAA76-C888-9042-B48A-7EA3DC907517}" srcOrd="9" destOrd="0" presId="urn:microsoft.com/office/officeart/2005/8/layout/default"/>
    <dgm:cxn modelId="{5E9BCC1B-ECB3-4D35-8046-38A16EC5C3B9}" type="presParOf" srcId="{370EA9D4-E657-4D4D-BE5A-3FF441ADC497}" destId="{402C8DFB-2779-F94C-A3A3-B94041238069}" srcOrd="10" destOrd="0" presId="urn:microsoft.com/office/officeart/2005/8/layout/default"/>
    <dgm:cxn modelId="{88320C08-B515-40B9-8606-DB50F2EE0AAE}" type="presParOf" srcId="{370EA9D4-E657-4D4D-BE5A-3FF441ADC497}" destId="{53DD4143-ED34-F24A-9934-A97E44453E5F}" srcOrd="11" destOrd="0" presId="urn:microsoft.com/office/officeart/2005/8/layout/default"/>
    <dgm:cxn modelId="{469E31DA-106F-4359-8582-698F5DC7C016}" type="presParOf" srcId="{370EA9D4-E657-4D4D-BE5A-3FF441ADC497}" destId="{37F71600-5BD6-D44A-812A-95B4E0ACBB44}" srcOrd="12" destOrd="0" presId="urn:microsoft.com/office/officeart/2005/8/layout/default"/>
    <dgm:cxn modelId="{0DC21BB7-3D6D-6D41-B459-E021EDAAB40A}" type="presParOf" srcId="{370EA9D4-E657-4D4D-BE5A-3FF441ADC497}" destId="{E09CAD43-42FD-054D-AAA2-95C10714CDAB}" srcOrd="13" destOrd="0" presId="urn:microsoft.com/office/officeart/2005/8/layout/default"/>
    <dgm:cxn modelId="{4AAA86A0-A788-CA46-B4BA-6C28B02C4788}" type="presParOf" srcId="{370EA9D4-E657-4D4D-BE5A-3FF441ADC497}" destId="{04FB72B1-D3CD-C449-8299-4AFCB0E6F373}" srcOrd="14" destOrd="0" presId="urn:microsoft.com/office/officeart/2005/8/layout/defaul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446998-DD4C-E34F-89DB-127B711C637D}" type="doc">
      <dgm:prSet loTypeId="urn:microsoft.com/office/officeart/2005/8/layout/balance1" loCatId="" qsTypeId="urn:microsoft.com/office/officeart/2005/8/quickstyle/simple1" qsCatId="simple" csTypeId="urn:microsoft.com/office/officeart/2005/8/colors/accent1_2" csCatId="accent1" phldr="1"/>
      <dgm:spPr/>
      <dgm:t>
        <a:bodyPr/>
        <a:lstStyle/>
        <a:p>
          <a:endParaRPr lang="en-US"/>
        </a:p>
      </dgm:t>
    </dgm:pt>
    <dgm:pt modelId="{3B66AFF7-280D-8D40-B000-DCD6D288E1CC}">
      <dgm:prSet phldrT="[Text]" custT="1"/>
      <dgm:spPr/>
      <dgm:t>
        <a:bodyPr anchor="ctr"/>
        <a:lstStyle/>
        <a:p>
          <a:r>
            <a:rPr lang="en-US" sz="2400" b="0">
              <a:latin typeface="Arial" panose="020B0604020202020204" pitchFamily="34" charset="0"/>
              <a:cs typeface="Arial" panose="020B0604020202020204" pitchFamily="34" charset="0"/>
            </a:rPr>
            <a:t>False Positives</a:t>
          </a:r>
        </a:p>
        <a:p>
          <a:r>
            <a:rPr lang="en-US" sz="2400" b="0">
              <a:latin typeface="Arial" panose="020B0604020202020204" pitchFamily="34" charset="0"/>
              <a:cs typeface="Arial" panose="020B0604020202020204" pitchFamily="34" charset="0"/>
            </a:rPr>
            <a:t>$3,500</a:t>
          </a:r>
        </a:p>
      </dgm:t>
    </dgm:pt>
    <dgm:pt modelId="{CACFE214-A338-D74F-9F63-DA7FB9F1D397}" type="parTrans" cxnId="{39645DA0-7CB8-724D-960C-104F3FA557A8}">
      <dgm:prSet/>
      <dgm:spPr/>
      <dgm:t>
        <a:bodyPr/>
        <a:lstStyle/>
        <a:p>
          <a:endParaRPr lang="en-US" sz="1800" b="0">
            <a:latin typeface="Arial" panose="020B0604020202020204" pitchFamily="34" charset="0"/>
            <a:cs typeface="Arial" panose="020B0604020202020204" pitchFamily="34" charset="0"/>
          </a:endParaRPr>
        </a:p>
      </dgm:t>
    </dgm:pt>
    <dgm:pt modelId="{4519101D-8902-8A4E-9CEB-BAC236B168F6}" type="sibTrans" cxnId="{39645DA0-7CB8-724D-960C-104F3FA557A8}">
      <dgm:prSet/>
      <dgm:spPr/>
      <dgm:t>
        <a:bodyPr/>
        <a:lstStyle/>
        <a:p>
          <a:endParaRPr lang="en-US" sz="1800" b="0">
            <a:latin typeface="Arial" panose="020B0604020202020204" pitchFamily="34" charset="0"/>
            <a:cs typeface="Arial" panose="020B0604020202020204" pitchFamily="34" charset="0"/>
          </a:endParaRPr>
        </a:p>
      </dgm:t>
    </dgm:pt>
    <dgm:pt modelId="{53716E70-8071-DF41-B3CE-30AAAF3915DC}">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Basic hospitalization</a:t>
          </a:r>
        </a:p>
        <a:p>
          <a:pPr algn="ctr">
            <a:buFontTx/>
            <a:buNone/>
          </a:pPr>
          <a:r>
            <a:rPr lang="en-US" sz="1200" b="0">
              <a:latin typeface="Arial" panose="020B0604020202020204" pitchFamily="34" charset="0"/>
              <a:cs typeface="Arial" panose="020B0604020202020204" pitchFamily="34" charset="0"/>
            </a:rPr>
            <a:t>(per day)</a:t>
          </a:r>
        </a:p>
      </dgm:t>
    </dgm:pt>
    <dgm:pt modelId="{AAEFC6B5-B300-0C45-B151-8C0C3B46A021}" type="parTrans" cxnId="{7A1EB98D-F7EC-D24B-B71F-685696D92907}">
      <dgm:prSet/>
      <dgm:spPr/>
      <dgm:t>
        <a:bodyPr/>
        <a:lstStyle/>
        <a:p>
          <a:endParaRPr lang="en-US" sz="1800" b="0">
            <a:latin typeface="Arial" panose="020B0604020202020204" pitchFamily="34" charset="0"/>
            <a:cs typeface="Arial" panose="020B0604020202020204" pitchFamily="34" charset="0"/>
          </a:endParaRPr>
        </a:p>
      </dgm:t>
    </dgm:pt>
    <dgm:pt modelId="{76D8B41C-044C-C84A-8AD6-24F5CFBFFCB7}" type="sibTrans" cxnId="{7A1EB98D-F7EC-D24B-B71F-685696D92907}">
      <dgm:prSet/>
      <dgm:spPr/>
      <dgm:t>
        <a:bodyPr/>
        <a:lstStyle/>
        <a:p>
          <a:endParaRPr lang="en-US" sz="1800" b="0">
            <a:latin typeface="Arial" panose="020B0604020202020204" pitchFamily="34" charset="0"/>
            <a:cs typeface="Arial" panose="020B0604020202020204" pitchFamily="34" charset="0"/>
          </a:endParaRPr>
        </a:p>
      </dgm:t>
    </dgm:pt>
    <dgm:pt modelId="{7C3299A2-098A-764E-B136-7175916621FD}">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Diagnostic tests</a:t>
          </a:r>
        </a:p>
      </dgm:t>
    </dgm:pt>
    <dgm:pt modelId="{82A1F91E-BE2B-764C-9CA4-641EFFA99FAD}" type="parTrans" cxnId="{7072083E-DA75-894B-8CEA-C1A00733304A}">
      <dgm:prSet/>
      <dgm:spPr/>
      <dgm:t>
        <a:bodyPr/>
        <a:lstStyle/>
        <a:p>
          <a:endParaRPr lang="en-US" sz="1800" b="0">
            <a:latin typeface="Arial" panose="020B0604020202020204" pitchFamily="34" charset="0"/>
            <a:cs typeface="Arial" panose="020B0604020202020204" pitchFamily="34" charset="0"/>
          </a:endParaRPr>
        </a:p>
      </dgm:t>
    </dgm:pt>
    <dgm:pt modelId="{77AB33AD-20BD-B34E-BB8A-BBCEFC74EED4}" type="sibTrans" cxnId="{7072083E-DA75-894B-8CEA-C1A00733304A}">
      <dgm:prSet/>
      <dgm:spPr/>
      <dgm:t>
        <a:bodyPr/>
        <a:lstStyle/>
        <a:p>
          <a:endParaRPr lang="en-US" sz="1800" b="0">
            <a:latin typeface="Arial" panose="020B0604020202020204" pitchFamily="34" charset="0"/>
            <a:cs typeface="Arial" panose="020B0604020202020204" pitchFamily="34" charset="0"/>
          </a:endParaRPr>
        </a:p>
      </dgm:t>
    </dgm:pt>
    <dgm:pt modelId="{13561852-B0B6-D44C-8864-23855CD0B508}">
      <dgm:prSet phldrT="[Text]" custT="1"/>
      <dgm:spPr/>
      <dgm:t>
        <a:bodyPr anchor="ctr"/>
        <a:lstStyle/>
        <a:p>
          <a:r>
            <a:rPr lang="en-US" sz="2400" b="0">
              <a:latin typeface="Arial" panose="020B0604020202020204" pitchFamily="34" charset="0"/>
              <a:cs typeface="Arial" panose="020B0604020202020204" pitchFamily="34" charset="0"/>
            </a:rPr>
            <a:t>False Negatives</a:t>
          </a:r>
        </a:p>
        <a:p>
          <a:r>
            <a:rPr lang="en-US" sz="2400" b="0">
              <a:latin typeface="Arial" panose="020B0604020202020204" pitchFamily="34" charset="0"/>
              <a:cs typeface="Arial" panose="020B0604020202020204" pitchFamily="34" charset="0"/>
            </a:rPr>
            <a:t>$18,500</a:t>
          </a:r>
        </a:p>
      </dgm:t>
    </dgm:pt>
    <dgm:pt modelId="{B4EBB0E5-424E-9C48-B417-315120F840E3}" type="parTrans" cxnId="{28980D3D-1A19-E542-AE1D-5411A83F7283}">
      <dgm:prSet/>
      <dgm:spPr/>
      <dgm:t>
        <a:bodyPr/>
        <a:lstStyle/>
        <a:p>
          <a:endParaRPr lang="en-US" sz="1800" b="0">
            <a:latin typeface="Arial" panose="020B0604020202020204" pitchFamily="34" charset="0"/>
            <a:cs typeface="Arial" panose="020B0604020202020204" pitchFamily="34" charset="0"/>
          </a:endParaRPr>
        </a:p>
      </dgm:t>
    </dgm:pt>
    <dgm:pt modelId="{368351AF-157D-894E-B26E-A0CFB00BDC7B}" type="sibTrans" cxnId="{28980D3D-1A19-E542-AE1D-5411A83F7283}">
      <dgm:prSet/>
      <dgm:spPr/>
      <dgm:t>
        <a:bodyPr/>
        <a:lstStyle/>
        <a:p>
          <a:endParaRPr lang="en-US" sz="1800" b="0">
            <a:latin typeface="Arial" panose="020B0604020202020204" pitchFamily="34" charset="0"/>
            <a:cs typeface="Arial" panose="020B0604020202020204" pitchFamily="34" charset="0"/>
          </a:endParaRPr>
        </a:p>
      </dgm:t>
    </dgm:pt>
    <dgm:pt modelId="{5D74C936-3A4A-F44C-9EF8-29E210D98DE3}">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Emergency hospitalization</a:t>
          </a:r>
        </a:p>
        <a:p>
          <a:pPr algn="ctr">
            <a:buFontTx/>
            <a:buNone/>
          </a:pPr>
          <a:r>
            <a:rPr lang="en-US" sz="1200" b="0">
              <a:latin typeface="Arial" panose="020B0604020202020204" pitchFamily="34" charset="0"/>
              <a:cs typeface="Arial" panose="020B0604020202020204" pitchFamily="34" charset="0"/>
            </a:rPr>
            <a:t>(per day)</a:t>
          </a:r>
        </a:p>
      </dgm:t>
    </dgm:pt>
    <dgm:pt modelId="{BC530A30-3BCE-BA4E-9E42-268E85528539}" type="parTrans" cxnId="{7C2292FF-5EDB-9440-9708-37A44718A049}">
      <dgm:prSet/>
      <dgm:spPr/>
      <dgm:t>
        <a:bodyPr/>
        <a:lstStyle/>
        <a:p>
          <a:endParaRPr lang="en-US" sz="1800" b="0">
            <a:latin typeface="Arial" panose="020B0604020202020204" pitchFamily="34" charset="0"/>
            <a:cs typeface="Arial" panose="020B0604020202020204" pitchFamily="34" charset="0"/>
          </a:endParaRPr>
        </a:p>
      </dgm:t>
    </dgm:pt>
    <dgm:pt modelId="{22D72ABB-51A9-4246-B257-219FE5C938AE}" type="sibTrans" cxnId="{7C2292FF-5EDB-9440-9708-37A44718A049}">
      <dgm:prSet/>
      <dgm:spPr/>
      <dgm:t>
        <a:bodyPr/>
        <a:lstStyle/>
        <a:p>
          <a:endParaRPr lang="en-US" sz="1800" b="0">
            <a:latin typeface="Arial" panose="020B0604020202020204" pitchFamily="34" charset="0"/>
            <a:cs typeface="Arial" panose="020B0604020202020204" pitchFamily="34" charset="0"/>
          </a:endParaRPr>
        </a:p>
      </dgm:t>
    </dgm:pt>
    <dgm:pt modelId="{2ADA7D4E-2681-BF4E-87A7-93CF55F5174A}">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$1,000</a:t>
          </a:r>
        </a:p>
      </dgm:t>
    </dgm:pt>
    <dgm:pt modelId="{BB93F31D-3588-914E-8E1B-6431EA7B279B}" type="parTrans" cxnId="{88BDE77F-A158-684C-A44B-8162C12A9E53}">
      <dgm:prSet/>
      <dgm:spPr/>
      <dgm:t>
        <a:bodyPr/>
        <a:lstStyle/>
        <a:p>
          <a:endParaRPr lang="en-US" sz="1800" b="0">
            <a:latin typeface="Arial" panose="020B0604020202020204" pitchFamily="34" charset="0"/>
            <a:cs typeface="Arial" panose="020B0604020202020204" pitchFamily="34" charset="0"/>
          </a:endParaRPr>
        </a:p>
      </dgm:t>
    </dgm:pt>
    <dgm:pt modelId="{9A5AB324-5B64-3042-8F32-209E3C454D24}" type="sibTrans" cxnId="{88BDE77F-A158-684C-A44B-8162C12A9E53}">
      <dgm:prSet/>
      <dgm:spPr/>
      <dgm:t>
        <a:bodyPr/>
        <a:lstStyle/>
        <a:p>
          <a:endParaRPr lang="en-US" sz="1800" b="0">
            <a:latin typeface="Arial" panose="020B0604020202020204" pitchFamily="34" charset="0"/>
            <a:cs typeface="Arial" panose="020B0604020202020204" pitchFamily="34" charset="0"/>
          </a:endParaRPr>
        </a:p>
      </dgm:t>
    </dgm:pt>
    <dgm:pt modelId="{4F23A547-8D91-5843-BFE2-D6E8C8BF71ED}">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$2,000</a:t>
          </a:r>
        </a:p>
      </dgm:t>
    </dgm:pt>
    <dgm:pt modelId="{A105DDAD-557E-E042-A1BD-EAC082D0AB7A}" type="parTrans" cxnId="{AC3A4C52-934A-4E44-94DE-6B75AF7E4460}">
      <dgm:prSet/>
      <dgm:spPr/>
      <dgm:t>
        <a:bodyPr/>
        <a:lstStyle/>
        <a:p>
          <a:endParaRPr lang="en-US" sz="1800" b="0">
            <a:latin typeface="Arial" panose="020B0604020202020204" pitchFamily="34" charset="0"/>
            <a:cs typeface="Arial" panose="020B0604020202020204" pitchFamily="34" charset="0"/>
          </a:endParaRPr>
        </a:p>
      </dgm:t>
    </dgm:pt>
    <dgm:pt modelId="{48C32940-CFD9-AE41-87FC-DD18A82B9DFE}" type="sibTrans" cxnId="{AC3A4C52-934A-4E44-94DE-6B75AF7E4460}">
      <dgm:prSet/>
      <dgm:spPr/>
      <dgm:t>
        <a:bodyPr/>
        <a:lstStyle/>
        <a:p>
          <a:endParaRPr lang="en-US" sz="1800" b="0">
            <a:latin typeface="Arial" panose="020B0604020202020204" pitchFamily="34" charset="0"/>
            <a:cs typeface="Arial" panose="020B0604020202020204" pitchFamily="34" charset="0"/>
          </a:endParaRPr>
        </a:p>
      </dgm:t>
    </dgm:pt>
    <dgm:pt modelId="{426E38EA-951D-864C-89C4-89D1FF5D12BE}">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Specialist consultation</a:t>
          </a:r>
        </a:p>
      </dgm:t>
    </dgm:pt>
    <dgm:pt modelId="{9C4C5606-C9B3-CD4F-9454-192D866DFEAC}" type="parTrans" cxnId="{ABC94D17-FC07-2347-BED5-2F5AD5CD2C1C}">
      <dgm:prSet/>
      <dgm:spPr/>
      <dgm:t>
        <a:bodyPr/>
        <a:lstStyle/>
        <a:p>
          <a:endParaRPr lang="en-US" sz="1800" b="0">
            <a:latin typeface="Arial" panose="020B0604020202020204" pitchFamily="34" charset="0"/>
            <a:cs typeface="Arial" panose="020B0604020202020204" pitchFamily="34" charset="0"/>
          </a:endParaRPr>
        </a:p>
      </dgm:t>
    </dgm:pt>
    <dgm:pt modelId="{8B644F1F-38C7-9340-B224-72E25551E27C}" type="sibTrans" cxnId="{ABC94D17-FC07-2347-BED5-2F5AD5CD2C1C}">
      <dgm:prSet/>
      <dgm:spPr/>
      <dgm:t>
        <a:bodyPr/>
        <a:lstStyle/>
        <a:p>
          <a:endParaRPr lang="en-US" sz="1800" b="0">
            <a:latin typeface="Arial" panose="020B0604020202020204" pitchFamily="34" charset="0"/>
            <a:cs typeface="Arial" panose="020B0604020202020204" pitchFamily="34" charset="0"/>
          </a:endParaRPr>
        </a:p>
      </dgm:t>
    </dgm:pt>
    <dgm:pt modelId="{674DF0F4-3584-CE4C-8C37-96A6A303CD32}">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$500</a:t>
          </a:r>
        </a:p>
      </dgm:t>
    </dgm:pt>
    <dgm:pt modelId="{430B88DB-1A9E-2941-AAA3-E129F78265F3}" type="parTrans" cxnId="{13ED1E99-75C3-A944-B16C-45BB99FE6127}">
      <dgm:prSet/>
      <dgm:spPr/>
      <dgm:t>
        <a:bodyPr/>
        <a:lstStyle/>
        <a:p>
          <a:endParaRPr lang="en-US" sz="1800" b="0">
            <a:latin typeface="Arial" panose="020B0604020202020204" pitchFamily="34" charset="0"/>
            <a:cs typeface="Arial" panose="020B0604020202020204" pitchFamily="34" charset="0"/>
          </a:endParaRPr>
        </a:p>
      </dgm:t>
    </dgm:pt>
    <dgm:pt modelId="{4777220A-5678-C943-8BF8-CE43DE44B83A}" type="sibTrans" cxnId="{13ED1E99-75C3-A944-B16C-45BB99FE6127}">
      <dgm:prSet/>
      <dgm:spPr/>
      <dgm:t>
        <a:bodyPr/>
        <a:lstStyle/>
        <a:p>
          <a:endParaRPr lang="en-US" sz="1800" b="0">
            <a:latin typeface="Arial" panose="020B0604020202020204" pitchFamily="34" charset="0"/>
            <a:cs typeface="Arial" panose="020B0604020202020204" pitchFamily="34" charset="0"/>
          </a:endParaRPr>
        </a:p>
      </dgm:t>
    </dgm:pt>
    <dgm:pt modelId="{9FD068B3-A791-7144-AFAF-5D30C250F416}">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Diagnostic tests</a:t>
          </a:r>
        </a:p>
      </dgm:t>
    </dgm:pt>
    <dgm:pt modelId="{F53D988B-F345-454F-B908-3D64FB9FD3D1}" type="parTrans" cxnId="{E0ED195D-9D6F-3E4A-A04C-9FE4257468B5}">
      <dgm:prSet/>
      <dgm:spPr/>
      <dgm:t>
        <a:bodyPr/>
        <a:lstStyle/>
        <a:p>
          <a:endParaRPr lang="en-US" sz="1800" b="0">
            <a:latin typeface="Arial" panose="020B0604020202020204" pitchFamily="34" charset="0"/>
            <a:cs typeface="Arial" panose="020B0604020202020204" pitchFamily="34" charset="0"/>
          </a:endParaRPr>
        </a:p>
      </dgm:t>
    </dgm:pt>
    <dgm:pt modelId="{DE05D4A4-C293-2F41-BCF8-56DD450F2B02}" type="sibTrans" cxnId="{E0ED195D-9D6F-3E4A-A04C-9FE4257468B5}">
      <dgm:prSet/>
      <dgm:spPr/>
      <dgm:t>
        <a:bodyPr/>
        <a:lstStyle/>
        <a:p>
          <a:endParaRPr lang="en-US" sz="1800" b="0">
            <a:latin typeface="Arial" panose="020B0604020202020204" pitchFamily="34" charset="0"/>
            <a:cs typeface="Arial" panose="020B0604020202020204" pitchFamily="34" charset="0"/>
          </a:endParaRPr>
        </a:p>
      </dgm:t>
    </dgm:pt>
    <dgm:pt modelId="{43DFBAC6-D2CF-6C44-AF4E-5EC9E80BEF5A}">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$3,000</a:t>
          </a:r>
        </a:p>
      </dgm:t>
    </dgm:pt>
    <dgm:pt modelId="{18828E51-48E6-A343-B68F-E98D7569CF77}" type="parTrans" cxnId="{5A577BF3-CA6D-8B48-A95B-D8BA3BBC5205}">
      <dgm:prSet/>
      <dgm:spPr/>
      <dgm:t>
        <a:bodyPr/>
        <a:lstStyle/>
        <a:p>
          <a:endParaRPr lang="en-US" sz="1800" b="0">
            <a:latin typeface="Arial" panose="020B0604020202020204" pitchFamily="34" charset="0"/>
            <a:cs typeface="Arial" panose="020B0604020202020204" pitchFamily="34" charset="0"/>
          </a:endParaRPr>
        </a:p>
      </dgm:t>
    </dgm:pt>
    <dgm:pt modelId="{2ACE74DD-7410-2548-9347-ECA5EADF8F06}" type="sibTrans" cxnId="{5A577BF3-CA6D-8B48-A95B-D8BA3BBC5205}">
      <dgm:prSet/>
      <dgm:spPr/>
      <dgm:t>
        <a:bodyPr/>
        <a:lstStyle/>
        <a:p>
          <a:endParaRPr lang="en-US" sz="1800" b="0">
            <a:latin typeface="Arial" panose="020B0604020202020204" pitchFamily="34" charset="0"/>
            <a:cs typeface="Arial" panose="020B0604020202020204" pitchFamily="34" charset="0"/>
          </a:endParaRPr>
        </a:p>
      </dgm:t>
    </dgm:pt>
    <dgm:pt modelId="{EDB1DE47-FD2F-9444-B34F-889E7007A8D8}">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$3,500</a:t>
          </a:r>
        </a:p>
      </dgm:t>
    </dgm:pt>
    <dgm:pt modelId="{57017A6E-1294-304D-8E71-BADBD7DCEC2C}" type="parTrans" cxnId="{CB2B2773-9E8E-B04A-A7A5-F076BF4A246E}">
      <dgm:prSet/>
      <dgm:spPr/>
      <dgm:t>
        <a:bodyPr/>
        <a:lstStyle/>
        <a:p>
          <a:endParaRPr lang="en-US" sz="1800" b="0">
            <a:latin typeface="Arial" panose="020B0604020202020204" pitchFamily="34" charset="0"/>
            <a:cs typeface="Arial" panose="020B0604020202020204" pitchFamily="34" charset="0"/>
          </a:endParaRPr>
        </a:p>
      </dgm:t>
    </dgm:pt>
    <dgm:pt modelId="{D0F923AF-B093-7B44-8935-4CB7EEF94F48}" type="sibTrans" cxnId="{CB2B2773-9E8E-B04A-A7A5-F076BF4A246E}">
      <dgm:prSet/>
      <dgm:spPr/>
      <dgm:t>
        <a:bodyPr/>
        <a:lstStyle/>
        <a:p>
          <a:endParaRPr lang="en-US" sz="1800" b="0">
            <a:latin typeface="Arial" panose="020B0604020202020204" pitchFamily="34" charset="0"/>
            <a:cs typeface="Arial" panose="020B0604020202020204" pitchFamily="34" charset="0"/>
          </a:endParaRPr>
        </a:p>
      </dgm:t>
    </dgm:pt>
    <dgm:pt modelId="{64E13E71-C7C9-D344-884B-9734C1AA2E88}">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Specialist consultation</a:t>
          </a:r>
        </a:p>
      </dgm:t>
    </dgm:pt>
    <dgm:pt modelId="{3C823E80-E3BC-F441-8DE7-2D6EEB6CC7A3}" type="parTrans" cxnId="{99E219FB-9A94-B247-9B26-8C8CB984CC57}">
      <dgm:prSet/>
      <dgm:spPr/>
      <dgm:t>
        <a:bodyPr/>
        <a:lstStyle/>
        <a:p>
          <a:endParaRPr lang="en-US" sz="1800" b="0">
            <a:latin typeface="Arial" panose="020B0604020202020204" pitchFamily="34" charset="0"/>
            <a:cs typeface="Arial" panose="020B0604020202020204" pitchFamily="34" charset="0"/>
          </a:endParaRPr>
        </a:p>
      </dgm:t>
    </dgm:pt>
    <dgm:pt modelId="{551C6758-1B7D-1243-A274-8A06113B1EB5}" type="sibTrans" cxnId="{99E219FB-9A94-B247-9B26-8C8CB984CC57}">
      <dgm:prSet/>
      <dgm:spPr/>
      <dgm:t>
        <a:bodyPr/>
        <a:lstStyle/>
        <a:p>
          <a:endParaRPr lang="en-US" sz="1800" b="0">
            <a:latin typeface="Arial" panose="020B0604020202020204" pitchFamily="34" charset="0"/>
            <a:cs typeface="Arial" panose="020B0604020202020204" pitchFamily="34" charset="0"/>
          </a:endParaRPr>
        </a:p>
      </dgm:t>
    </dgm:pt>
    <dgm:pt modelId="{D3B30210-7DD4-114D-A4AC-3F2356C1C71F}">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$2,000</a:t>
          </a:r>
        </a:p>
      </dgm:t>
    </dgm:pt>
    <dgm:pt modelId="{42166A2A-7F96-F145-8291-33F3D1D02C11}" type="parTrans" cxnId="{E9B38FC5-B565-094E-BB3A-47A2940DB992}">
      <dgm:prSet/>
      <dgm:spPr/>
      <dgm:t>
        <a:bodyPr/>
        <a:lstStyle/>
        <a:p>
          <a:endParaRPr lang="en-US" sz="1800" b="0">
            <a:latin typeface="Arial" panose="020B0604020202020204" pitchFamily="34" charset="0"/>
            <a:cs typeface="Arial" panose="020B0604020202020204" pitchFamily="34" charset="0"/>
          </a:endParaRPr>
        </a:p>
      </dgm:t>
    </dgm:pt>
    <dgm:pt modelId="{73123C1F-756B-BF4A-97D8-7DCE3A3BC8B1}" type="sibTrans" cxnId="{E9B38FC5-B565-094E-BB3A-47A2940DB992}">
      <dgm:prSet/>
      <dgm:spPr/>
      <dgm:t>
        <a:bodyPr/>
        <a:lstStyle/>
        <a:p>
          <a:endParaRPr lang="en-US" sz="1800" b="0">
            <a:latin typeface="Arial" panose="020B0604020202020204" pitchFamily="34" charset="0"/>
            <a:cs typeface="Arial" panose="020B0604020202020204" pitchFamily="34" charset="0"/>
          </a:endParaRPr>
        </a:p>
      </dgm:t>
    </dgm:pt>
    <dgm:pt modelId="{8F671D1D-8E57-5F40-93B0-0595361547C9}">
      <dgm:prSet phldrT="[Text]" custT="1"/>
      <dgm:spPr/>
      <dgm:t>
        <a:bodyPr/>
        <a:lstStyle/>
        <a:p>
          <a:endParaRPr lang="en-US" b="0">
            <a:latin typeface="Arial" panose="020B0604020202020204" pitchFamily="34" charset="0"/>
            <a:cs typeface="Arial" panose="020B0604020202020204" pitchFamily="34" charset="0"/>
          </a:endParaRPr>
        </a:p>
      </dgm:t>
    </dgm:pt>
    <dgm:pt modelId="{883F0945-10A4-F346-BC96-2DDA30B7BEBE}" type="parTrans" cxnId="{09B3229C-EF1B-5F44-B3A2-6654DDD8D302}">
      <dgm:prSet/>
      <dgm:spPr/>
      <dgm:t>
        <a:bodyPr/>
        <a:lstStyle/>
        <a:p>
          <a:endParaRPr lang="en-US" sz="1800" b="0">
            <a:latin typeface="Arial" panose="020B0604020202020204" pitchFamily="34" charset="0"/>
            <a:cs typeface="Arial" panose="020B0604020202020204" pitchFamily="34" charset="0"/>
          </a:endParaRPr>
        </a:p>
      </dgm:t>
    </dgm:pt>
    <dgm:pt modelId="{A47A72BB-7A3C-F948-AEE3-BEA4FD13DBED}" type="sibTrans" cxnId="{09B3229C-EF1B-5F44-B3A2-6654DDD8D302}">
      <dgm:prSet/>
      <dgm:spPr/>
      <dgm:t>
        <a:bodyPr/>
        <a:lstStyle/>
        <a:p>
          <a:endParaRPr lang="en-US" sz="1800" b="0">
            <a:latin typeface="Arial" panose="020B0604020202020204" pitchFamily="34" charset="0"/>
            <a:cs typeface="Arial" panose="020B0604020202020204" pitchFamily="34" charset="0"/>
          </a:endParaRPr>
        </a:p>
      </dgm:t>
    </dgm:pt>
    <dgm:pt modelId="{6B851BA8-A235-FF4A-925E-18DC75ADF334}">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Treatment for complications</a:t>
          </a:r>
        </a:p>
      </dgm:t>
    </dgm:pt>
    <dgm:pt modelId="{2FD2A75B-403B-6640-9CBF-CBBC075D5D81}" type="parTrans" cxnId="{E2745B41-095A-0141-ABA9-55B499D4B5E0}">
      <dgm:prSet/>
      <dgm:spPr/>
      <dgm:t>
        <a:bodyPr/>
        <a:lstStyle/>
        <a:p>
          <a:endParaRPr lang="en-US" b="0">
            <a:latin typeface="Arial" panose="020B0604020202020204" pitchFamily="34" charset="0"/>
            <a:cs typeface="Arial" panose="020B0604020202020204" pitchFamily="34" charset="0"/>
          </a:endParaRPr>
        </a:p>
      </dgm:t>
    </dgm:pt>
    <dgm:pt modelId="{F6D8BDE6-6615-5649-986C-777340280C21}" type="sibTrans" cxnId="{E2745B41-095A-0141-ABA9-55B499D4B5E0}">
      <dgm:prSet/>
      <dgm:spPr/>
      <dgm:t>
        <a:bodyPr/>
        <a:lstStyle/>
        <a:p>
          <a:endParaRPr lang="en-US" b="0">
            <a:latin typeface="Arial" panose="020B0604020202020204" pitchFamily="34" charset="0"/>
            <a:cs typeface="Arial" panose="020B0604020202020204" pitchFamily="34" charset="0"/>
          </a:endParaRPr>
        </a:p>
      </dgm:t>
    </dgm:pt>
    <dgm:pt modelId="{2E137F26-33EE-5C47-8E85-11EB8F5514A9}">
      <dgm:prSet phldrT="[Text]" custT="1"/>
      <dgm:spPr/>
      <dgm:t>
        <a:bodyPr anchor="ctr"/>
        <a:lstStyle/>
        <a:p>
          <a:pPr algn="ctr">
            <a:buFontTx/>
            <a:buNone/>
          </a:pPr>
          <a:r>
            <a:rPr lang="en-US" sz="1200" b="0">
              <a:latin typeface="Arial" panose="020B0604020202020204" pitchFamily="34" charset="0"/>
              <a:cs typeface="Arial" panose="020B0604020202020204" pitchFamily="34" charset="0"/>
            </a:rPr>
            <a:t>$10,000</a:t>
          </a:r>
        </a:p>
      </dgm:t>
    </dgm:pt>
    <dgm:pt modelId="{4CC361D8-0618-074E-9E31-3B2C2C3AD566}" type="parTrans" cxnId="{647B3C23-7408-2F4B-832B-14BF41064532}">
      <dgm:prSet/>
      <dgm:spPr/>
      <dgm:t>
        <a:bodyPr/>
        <a:lstStyle/>
        <a:p>
          <a:endParaRPr lang="en-US" b="0">
            <a:latin typeface="Arial" panose="020B0604020202020204" pitchFamily="34" charset="0"/>
            <a:cs typeface="Arial" panose="020B0604020202020204" pitchFamily="34" charset="0"/>
          </a:endParaRPr>
        </a:p>
      </dgm:t>
    </dgm:pt>
    <dgm:pt modelId="{E4A8885D-1615-944B-8C49-A023E9400914}" type="sibTrans" cxnId="{647B3C23-7408-2F4B-832B-14BF41064532}">
      <dgm:prSet/>
      <dgm:spPr/>
      <dgm:t>
        <a:bodyPr/>
        <a:lstStyle/>
        <a:p>
          <a:endParaRPr lang="en-US" b="0">
            <a:latin typeface="Arial" panose="020B0604020202020204" pitchFamily="34" charset="0"/>
            <a:cs typeface="Arial" panose="020B0604020202020204" pitchFamily="34" charset="0"/>
          </a:endParaRPr>
        </a:p>
      </dgm:t>
    </dgm:pt>
    <dgm:pt modelId="{17D4AE55-35A2-1849-B205-637C5468F06E}" type="pres">
      <dgm:prSet presAssocID="{3D446998-DD4C-E34F-89DB-127B711C637D}" presName="outerComposite" presStyleCnt="0">
        <dgm:presLayoutVars>
          <dgm:chMax val="2"/>
          <dgm:animLvl val="lvl"/>
          <dgm:resizeHandles val="exact"/>
        </dgm:presLayoutVars>
      </dgm:prSet>
      <dgm:spPr/>
    </dgm:pt>
    <dgm:pt modelId="{8C961EA3-D923-8F4F-98AE-3DDCEF60AA4B}" type="pres">
      <dgm:prSet presAssocID="{3D446998-DD4C-E34F-89DB-127B711C637D}" presName="dummyMaxCanvas" presStyleCnt="0"/>
      <dgm:spPr/>
    </dgm:pt>
    <dgm:pt modelId="{CFCA3582-DD06-CC44-B871-2F20EEDD779C}" type="pres">
      <dgm:prSet presAssocID="{3D446998-DD4C-E34F-89DB-127B711C637D}" presName="parentComposite" presStyleCnt="0"/>
      <dgm:spPr/>
    </dgm:pt>
    <dgm:pt modelId="{3434692A-806F-F742-A571-8E974AA17BDE}" type="pres">
      <dgm:prSet presAssocID="{3D446998-DD4C-E34F-89DB-127B711C637D}" presName="parent1" presStyleLbl="alignAccFollowNode1" presStyleIdx="0" presStyleCnt="4">
        <dgm:presLayoutVars>
          <dgm:chMax val="4"/>
        </dgm:presLayoutVars>
      </dgm:prSet>
      <dgm:spPr/>
    </dgm:pt>
    <dgm:pt modelId="{E7C998E8-3911-154B-B39A-D4C9A131EDDA}" type="pres">
      <dgm:prSet presAssocID="{3D446998-DD4C-E34F-89DB-127B711C637D}" presName="parent2" presStyleLbl="alignAccFollowNode1" presStyleIdx="1" presStyleCnt="4">
        <dgm:presLayoutVars>
          <dgm:chMax val="4"/>
        </dgm:presLayoutVars>
      </dgm:prSet>
      <dgm:spPr/>
    </dgm:pt>
    <dgm:pt modelId="{C0DDE0A1-1AB9-6C4E-921F-37C060FFB486}" type="pres">
      <dgm:prSet presAssocID="{3D446998-DD4C-E34F-89DB-127B711C637D}" presName="childrenComposite" presStyleCnt="0"/>
      <dgm:spPr/>
    </dgm:pt>
    <dgm:pt modelId="{960C9529-73D4-EA42-AF58-432CBDDF63F9}" type="pres">
      <dgm:prSet presAssocID="{3D446998-DD4C-E34F-89DB-127B711C637D}" presName="dummyMaxCanvas_ChildArea" presStyleCnt="0"/>
      <dgm:spPr/>
    </dgm:pt>
    <dgm:pt modelId="{C1E16CCD-AE4D-DE43-9554-2E7F085BBBE0}" type="pres">
      <dgm:prSet presAssocID="{3D446998-DD4C-E34F-89DB-127B711C637D}" presName="fulcrum" presStyleLbl="alignAccFollowNode1" presStyleIdx="2" presStyleCnt="4"/>
      <dgm:spPr/>
    </dgm:pt>
    <dgm:pt modelId="{90033EE5-439C-E94C-A8BD-4FAF59940AF1}" type="pres">
      <dgm:prSet presAssocID="{3D446998-DD4C-E34F-89DB-127B711C637D}" presName="balance_34" presStyleLbl="alignAccFollowNode1" presStyleIdx="3" presStyleCnt="4">
        <dgm:presLayoutVars>
          <dgm:bulletEnabled val="1"/>
        </dgm:presLayoutVars>
      </dgm:prSet>
      <dgm:spPr/>
    </dgm:pt>
    <dgm:pt modelId="{271BD664-531B-7D44-B9C2-6F13268B2D34}" type="pres">
      <dgm:prSet presAssocID="{3D446998-DD4C-E34F-89DB-127B711C637D}" presName="right_34_1" presStyleLbl="node1" presStyleIdx="0" presStyleCnt="7">
        <dgm:presLayoutVars>
          <dgm:bulletEnabled val="1"/>
        </dgm:presLayoutVars>
      </dgm:prSet>
      <dgm:spPr/>
    </dgm:pt>
    <dgm:pt modelId="{AE4B4878-91E3-A141-8DE2-217EA4D9FE68}" type="pres">
      <dgm:prSet presAssocID="{3D446998-DD4C-E34F-89DB-127B711C637D}" presName="right_34_2" presStyleLbl="node1" presStyleIdx="1" presStyleCnt="7">
        <dgm:presLayoutVars>
          <dgm:bulletEnabled val="1"/>
        </dgm:presLayoutVars>
      </dgm:prSet>
      <dgm:spPr/>
    </dgm:pt>
    <dgm:pt modelId="{88AE8732-57E9-614F-928B-BDEA1A15C53A}" type="pres">
      <dgm:prSet presAssocID="{3D446998-DD4C-E34F-89DB-127B711C637D}" presName="right_34_3" presStyleLbl="node1" presStyleIdx="2" presStyleCnt="7">
        <dgm:presLayoutVars>
          <dgm:bulletEnabled val="1"/>
        </dgm:presLayoutVars>
      </dgm:prSet>
      <dgm:spPr/>
    </dgm:pt>
    <dgm:pt modelId="{D60B48B9-3D36-DC4E-9FE4-9845DC52EAF9}" type="pres">
      <dgm:prSet presAssocID="{3D446998-DD4C-E34F-89DB-127B711C637D}" presName="right_34_4" presStyleLbl="node1" presStyleIdx="3" presStyleCnt="7">
        <dgm:presLayoutVars>
          <dgm:bulletEnabled val="1"/>
        </dgm:presLayoutVars>
      </dgm:prSet>
      <dgm:spPr/>
    </dgm:pt>
    <dgm:pt modelId="{2497D67A-D8C2-5A4B-B228-49E283B52E26}" type="pres">
      <dgm:prSet presAssocID="{3D446998-DD4C-E34F-89DB-127B711C637D}" presName="left_34_1" presStyleLbl="node1" presStyleIdx="4" presStyleCnt="7">
        <dgm:presLayoutVars>
          <dgm:bulletEnabled val="1"/>
        </dgm:presLayoutVars>
      </dgm:prSet>
      <dgm:spPr/>
    </dgm:pt>
    <dgm:pt modelId="{8FCE05C1-9603-714C-BE83-39B0ACA3061B}" type="pres">
      <dgm:prSet presAssocID="{3D446998-DD4C-E34F-89DB-127B711C637D}" presName="left_34_2" presStyleLbl="node1" presStyleIdx="5" presStyleCnt="7">
        <dgm:presLayoutVars>
          <dgm:bulletEnabled val="1"/>
        </dgm:presLayoutVars>
      </dgm:prSet>
      <dgm:spPr/>
    </dgm:pt>
    <dgm:pt modelId="{34495AF5-FC7F-B845-BC8C-7D3AF55BEAFE}" type="pres">
      <dgm:prSet presAssocID="{3D446998-DD4C-E34F-89DB-127B711C637D}" presName="left_34_3" presStyleLbl="node1" presStyleIdx="6" presStyleCnt="7">
        <dgm:presLayoutVars>
          <dgm:bulletEnabled val="1"/>
        </dgm:presLayoutVars>
      </dgm:prSet>
      <dgm:spPr/>
    </dgm:pt>
  </dgm:ptLst>
  <dgm:cxnLst>
    <dgm:cxn modelId="{AA8BEF12-173A-5748-B6F3-28826531E349}" type="presOf" srcId="{2E137F26-33EE-5C47-8E85-11EB8F5514A9}" destId="{D60B48B9-3D36-DC4E-9FE4-9845DC52EAF9}" srcOrd="0" destOrd="1" presId="urn:microsoft.com/office/officeart/2005/8/layout/balance1"/>
    <dgm:cxn modelId="{ABC94D17-FC07-2347-BED5-2F5AD5CD2C1C}" srcId="{3B66AFF7-280D-8D40-B000-DCD6D288E1CC}" destId="{426E38EA-951D-864C-89C4-89D1FF5D12BE}" srcOrd="2" destOrd="0" parTransId="{9C4C5606-C9B3-CD4F-9454-192D866DFEAC}" sibTransId="{8B644F1F-38C7-9340-B224-72E25551E27C}"/>
    <dgm:cxn modelId="{647B3C23-7408-2F4B-832B-14BF41064532}" srcId="{6B851BA8-A235-FF4A-925E-18DC75ADF334}" destId="{2E137F26-33EE-5C47-8E85-11EB8F5514A9}" srcOrd="0" destOrd="0" parTransId="{4CC361D8-0618-074E-9E31-3B2C2C3AD566}" sibTransId="{E4A8885D-1615-944B-8C49-A023E9400914}"/>
    <dgm:cxn modelId="{FCB19726-EB08-7D43-84CB-2E3158952DCC}" type="presOf" srcId="{9FD068B3-A791-7144-AFAF-5D30C250F416}" destId="{AE4B4878-91E3-A141-8DE2-217EA4D9FE68}" srcOrd="0" destOrd="0" presId="urn:microsoft.com/office/officeart/2005/8/layout/balance1"/>
    <dgm:cxn modelId="{383B202A-5592-F741-A072-AF2377CE0C10}" type="presOf" srcId="{43DFBAC6-D2CF-6C44-AF4E-5EC9E80BEF5A}" destId="{AE4B4878-91E3-A141-8DE2-217EA4D9FE68}" srcOrd="0" destOrd="1" presId="urn:microsoft.com/office/officeart/2005/8/layout/balance1"/>
    <dgm:cxn modelId="{28980D3D-1A19-E542-AE1D-5411A83F7283}" srcId="{3D446998-DD4C-E34F-89DB-127B711C637D}" destId="{13561852-B0B6-D44C-8864-23855CD0B508}" srcOrd="1" destOrd="0" parTransId="{B4EBB0E5-424E-9C48-B417-315120F840E3}" sibTransId="{368351AF-157D-894E-B26E-A0CFB00BDC7B}"/>
    <dgm:cxn modelId="{7072083E-DA75-894B-8CEA-C1A00733304A}" srcId="{3B66AFF7-280D-8D40-B000-DCD6D288E1CC}" destId="{7C3299A2-098A-764E-B136-7175916621FD}" srcOrd="1" destOrd="0" parTransId="{82A1F91E-BE2B-764C-9CA4-641EFFA99FAD}" sibTransId="{77AB33AD-20BD-B34E-BB8A-BBCEFC74EED4}"/>
    <dgm:cxn modelId="{2360823E-9801-FE4B-8743-E46DC436BCBD}" type="presOf" srcId="{53716E70-8071-DF41-B3CE-30AAAF3915DC}" destId="{2497D67A-D8C2-5A4B-B228-49E283B52E26}" srcOrd="0" destOrd="0" presId="urn:microsoft.com/office/officeart/2005/8/layout/balance1"/>
    <dgm:cxn modelId="{E0ED195D-9D6F-3E4A-A04C-9FE4257468B5}" srcId="{13561852-B0B6-D44C-8864-23855CD0B508}" destId="{9FD068B3-A791-7144-AFAF-5D30C250F416}" srcOrd="1" destOrd="0" parTransId="{F53D988B-F345-454F-B908-3D64FB9FD3D1}" sibTransId="{DE05D4A4-C293-2F41-BCF8-56DD450F2B02}"/>
    <dgm:cxn modelId="{E2745B41-095A-0141-ABA9-55B499D4B5E0}" srcId="{13561852-B0B6-D44C-8864-23855CD0B508}" destId="{6B851BA8-A235-FF4A-925E-18DC75ADF334}" srcOrd="3" destOrd="0" parTransId="{2FD2A75B-403B-6640-9CBF-CBBC075D5D81}" sibTransId="{F6D8BDE6-6615-5649-986C-777340280C21}"/>
    <dgm:cxn modelId="{3C54F84A-C4C7-6447-AD63-DEF9B816F670}" type="presOf" srcId="{13561852-B0B6-D44C-8864-23855CD0B508}" destId="{E7C998E8-3911-154B-B39A-D4C9A131EDDA}" srcOrd="0" destOrd="0" presId="urn:microsoft.com/office/officeart/2005/8/layout/balance1"/>
    <dgm:cxn modelId="{6DDF754D-E347-2F46-977D-808D5D233A3E}" type="presOf" srcId="{3D446998-DD4C-E34F-89DB-127B711C637D}" destId="{17D4AE55-35A2-1849-B205-637C5468F06E}" srcOrd="0" destOrd="0" presId="urn:microsoft.com/office/officeart/2005/8/layout/balance1"/>
    <dgm:cxn modelId="{5EA6FE6F-EDCB-9E46-8CCB-F3A9D645A297}" type="presOf" srcId="{3B66AFF7-280D-8D40-B000-DCD6D288E1CC}" destId="{3434692A-806F-F742-A571-8E974AA17BDE}" srcOrd="0" destOrd="0" presId="urn:microsoft.com/office/officeart/2005/8/layout/balance1"/>
    <dgm:cxn modelId="{AC3A4C52-934A-4E44-94DE-6B75AF7E4460}" srcId="{53716E70-8071-DF41-B3CE-30AAAF3915DC}" destId="{4F23A547-8D91-5843-BFE2-D6E8C8BF71ED}" srcOrd="0" destOrd="0" parTransId="{A105DDAD-557E-E042-A1BD-EAC082D0AB7A}" sibTransId="{48C32940-CFD9-AE41-87FC-DD18A82B9DFE}"/>
    <dgm:cxn modelId="{CB2B2773-9E8E-B04A-A7A5-F076BF4A246E}" srcId="{5D74C936-3A4A-F44C-9EF8-29E210D98DE3}" destId="{EDB1DE47-FD2F-9444-B34F-889E7007A8D8}" srcOrd="0" destOrd="0" parTransId="{57017A6E-1294-304D-8E71-BADBD7DCEC2C}" sibTransId="{D0F923AF-B093-7B44-8935-4CB7EEF94F48}"/>
    <dgm:cxn modelId="{0FA54957-400A-F440-887C-0D99F331BC57}" type="presOf" srcId="{2ADA7D4E-2681-BF4E-87A7-93CF55F5174A}" destId="{8FCE05C1-9603-714C-BE83-39B0ACA3061B}" srcOrd="0" destOrd="1" presId="urn:microsoft.com/office/officeart/2005/8/layout/balance1"/>
    <dgm:cxn modelId="{88BDE77F-A158-684C-A44B-8162C12A9E53}" srcId="{7C3299A2-098A-764E-B136-7175916621FD}" destId="{2ADA7D4E-2681-BF4E-87A7-93CF55F5174A}" srcOrd="0" destOrd="0" parTransId="{BB93F31D-3588-914E-8E1B-6431EA7B279B}" sibTransId="{9A5AB324-5B64-3042-8F32-209E3C454D24}"/>
    <dgm:cxn modelId="{7A1EB98D-F7EC-D24B-B71F-685696D92907}" srcId="{3B66AFF7-280D-8D40-B000-DCD6D288E1CC}" destId="{53716E70-8071-DF41-B3CE-30AAAF3915DC}" srcOrd="0" destOrd="0" parTransId="{AAEFC6B5-B300-0C45-B151-8C0C3B46A021}" sibTransId="{76D8B41C-044C-C84A-8AD6-24F5CFBFFCB7}"/>
    <dgm:cxn modelId="{19DFD994-659E-B74F-B3D0-557737B217FB}" type="presOf" srcId="{6B851BA8-A235-FF4A-925E-18DC75ADF334}" destId="{D60B48B9-3D36-DC4E-9FE4-9845DC52EAF9}" srcOrd="0" destOrd="0" presId="urn:microsoft.com/office/officeart/2005/8/layout/balance1"/>
    <dgm:cxn modelId="{13ED1E99-75C3-A944-B16C-45BB99FE6127}" srcId="{426E38EA-951D-864C-89C4-89D1FF5D12BE}" destId="{674DF0F4-3584-CE4C-8C37-96A6A303CD32}" srcOrd="0" destOrd="0" parTransId="{430B88DB-1A9E-2941-AAA3-E129F78265F3}" sibTransId="{4777220A-5678-C943-8BF8-CE43DE44B83A}"/>
    <dgm:cxn modelId="{09B3229C-EF1B-5F44-B3A2-6654DDD8D302}" srcId="{3D446998-DD4C-E34F-89DB-127B711C637D}" destId="{8F671D1D-8E57-5F40-93B0-0595361547C9}" srcOrd="2" destOrd="0" parTransId="{883F0945-10A4-F346-BC96-2DDA30B7BEBE}" sibTransId="{A47A72BB-7A3C-F948-AEE3-BEA4FD13DBED}"/>
    <dgm:cxn modelId="{B9D1929C-EDC1-F348-9B09-B522AA12183E}" type="presOf" srcId="{5D74C936-3A4A-F44C-9EF8-29E210D98DE3}" destId="{271BD664-531B-7D44-B9C2-6F13268B2D34}" srcOrd="0" destOrd="0" presId="urn:microsoft.com/office/officeart/2005/8/layout/balance1"/>
    <dgm:cxn modelId="{39645DA0-7CB8-724D-960C-104F3FA557A8}" srcId="{3D446998-DD4C-E34F-89DB-127B711C637D}" destId="{3B66AFF7-280D-8D40-B000-DCD6D288E1CC}" srcOrd="0" destOrd="0" parTransId="{CACFE214-A338-D74F-9F63-DA7FB9F1D397}" sibTransId="{4519101D-8902-8A4E-9CEB-BAC236B168F6}"/>
    <dgm:cxn modelId="{F56559A0-47C9-D24B-97EB-B22832546D0C}" type="presOf" srcId="{EDB1DE47-FD2F-9444-B34F-889E7007A8D8}" destId="{271BD664-531B-7D44-B9C2-6F13268B2D34}" srcOrd="0" destOrd="1" presId="urn:microsoft.com/office/officeart/2005/8/layout/balance1"/>
    <dgm:cxn modelId="{83441EA6-6B02-D746-9268-5BF9F05AFE74}" type="presOf" srcId="{7C3299A2-098A-764E-B136-7175916621FD}" destId="{8FCE05C1-9603-714C-BE83-39B0ACA3061B}" srcOrd="0" destOrd="0" presId="urn:microsoft.com/office/officeart/2005/8/layout/balance1"/>
    <dgm:cxn modelId="{8ADDA1B3-E91A-4845-B2A7-6777F4E7D80F}" type="presOf" srcId="{64E13E71-C7C9-D344-884B-9734C1AA2E88}" destId="{88AE8732-57E9-614F-928B-BDEA1A15C53A}" srcOrd="0" destOrd="0" presId="urn:microsoft.com/office/officeart/2005/8/layout/balance1"/>
    <dgm:cxn modelId="{5CC946B5-8A19-2042-A7DF-E5D386FB9FA9}" type="presOf" srcId="{D3B30210-7DD4-114D-A4AC-3F2356C1C71F}" destId="{88AE8732-57E9-614F-928B-BDEA1A15C53A}" srcOrd="0" destOrd="1" presId="urn:microsoft.com/office/officeart/2005/8/layout/balance1"/>
    <dgm:cxn modelId="{60344BC0-7294-0A4A-A1DE-E52411BED39D}" type="presOf" srcId="{674DF0F4-3584-CE4C-8C37-96A6A303CD32}" destId="{34495AF5-FC7F-B845-BC8C-7D3AF55BEAFE}" srcOrd="0" destOrd="1" presId="urn:microsoft.com/office/officeart/2005/8/layout/balance1"/>
    <dgm:cxn modelId="{E9B38FC5-B565-094E-BB3A-47A2940DB992}" srcId="{64E13E71-C7C9-D344-884B-9734C1AA2E88}" destId="{D3B30210-7DD4-114D-A4AC-3F2356C1C71F}" srcOrd="0" destOrd="0" parTransId="{42166A2A-7F96-F145-8291-33F3D1D02C11}" sibTransId="{73123C1F-756B-BF4A-97D8-7DCE3A3BC8B1}"/>
    <dgm:cxn modelId="{F83466D9-8F4F-8E4C-8D85-6FE863CD8C2C}" type="presOf" srcId="{4F23A547-8D91-5843-BFE2-D6E8C8BF71ED}" destId="{2497D67A-D8C2-5A4B-B228-49E283B52E26}" srcOrd="0" destOrd="1" presId="urn:microsoft.com/office/officeart/2005/8/layout/balance1"/>
    <dgm:cxn modelId="{5A577BF3-CA6D-8B48-A95B-D8BA3BBC5205}" srcId="{9FD068B3-A791-7144-AFAF-5D30C250F416}" destId="{43DFBAC6-D2CF-6C44-AF4E-5EC9E80BEF5A}" srcOrd="0" destOrd="0" parTransId="{18828E51-48E6-A343-B68F-E98D7569CF77}" sibTransId="{2ACE74DD-7410-2548-9347-ECA5EADF8F06}"/>
    <dgm:cxn modelId="{6DFE6BF4-F016-0040-9A4E-766F1A96753E}" type="presOf" srcId="{426E38EA-951D-864C-89C4-89D1FF5D12BE}" destId="{34495AF5-FC7F-B845-BC8C-7D3AF55BEAFE}" srcOrd="0" destOrd="0" presId="urn:microsoft.com/office/officeart/2005/8/layout/balance1"/>
    <dgm:cxn modelId="{99E219FB-9A94-B247-9B26-8C8CB984CC57}" srcId="{13561852-B0B6-D44C-8864-23855CD0B508}" destId="{64E13E71-C7C9-D344-884B-9734C1AA2E88}" srcOrd="2" destOrd="0" parTransId="{3C823E80-E3BC-F441-8DE7-2D6EEB6CC7A3}" sibTransId="{551C6758-1B7D-1243-A274-8A06113B1EB5}"/>
    <dgm:cxn modelId="{7C2292FF-5EDB-9440-9708-37A44718A049}" srcId="{13561852-B0B6-D44C-8864-23855CD0B508}" destId="{5D74C936-3A4A-F44C-9EF8-29E210D98DE3}" srcOrd="0" destOrd="0" parTransId="{BC530A30-3BCE-BA4E-9E42-268E85528539}" sibTransId="{22D72ABB-51A9-4246-B257-219FE5C938AE}"/>
    <dgm:cxn modelId="{65BE3585-95D1-2B42-8E11-8F90F5B32E12}" type="presParOf" srcId="{17D4AE55-35A2-1849-B205-637C5468F06E}" destId="{8C961EA3-D923-8F4F-98AE-3DDCEF60AA4B}" srcOrd="0" destOrd="0" presId="urn:microsoft.com/office/officeart/2005/8/layout/balance1"/>
    <dgm:cxn modelId="{B0C657E4-CEAC-874C-9E22-DC6E9D5755A2}" type="presParOf" srcId="{17D4AE55-35A2-1849-B205-637C5468F06E}" destId="{CFCA3582-DD06-CC44-B871-2F20EEDD779C}" srcOrd="1" destOrd="0" presId="urn:microsoft.com/office/officeart/2005/8/layout/balance1"/>
    <dgm:cxn modelId="{0E02072E-A161-C241-8B3F-FEED8600AB9E}" type="presParOf" srcId="{CFCA3582-DD06-CC44-B871-2F20EEDD779C}" destId="{3434692A-806F-F742-A571-8E974AA17BDE}" srcOrd="0" destOrd="0" presId="urn:microsoft.com/office/officeart/2005/8/layout/balance1"/>
    <dgm:cxn modelId="{A0137BA5-34EE-9F4C-93D8-41084612E38F}" type="presParOf" srcId="{CFCA3582-DD06-CC44-B871-2F20EEDD779C}" destId="{E7C998E8-3911-154B-B39A-D4C9A131EDDA}" srcOrd="1" destOrd="0" presId="urn:microsoft.com/office/officeart/2005/8/layout/balance1"/>
    <dgm:cxn modelId="{1A8D5AC3-AA83-5641-9655-6615AC4439DA}" type="presParOf" srcId="{17D4AE55-35A2-1849-B205-637C5468F06E}" destId="{C0DDE0A1-1AB9-6C4E-921F-37C060FFB486}" srcOrd="2" destOrd="0" presId="urn:microsoft.com/office/officeart/2005/8/layout/balance1"/>
    <dgm:cxn modelId="{AD4E00B2-E64D-104E-BD28-10566C038460}" type="presParOf" srcId="{C0DDE0A1-1AB9-6C4E-921F-37C060FFB486}" destId="{960C9529-73D4-EA42-AF58-432CBDDF63F9}" srcOrd="0" destOrd="0" presId="urn:microsoft.com/office/officeart/2005/8/layout/balance1"/>
    <dgm:cxn modelId="{7BBB612F-8080-A541-BC0F-DE3A8B5851FD}" type="presParOf" srcId="{C0DDE0A1-1AB9-6C4E-921F-37C060FFB486}" destId="{C1E16CCD-AE4D-DE43-9554-2E7F085BBBE0}" srcOrd="1" destOrd="0" presId="urn:microsoft.com/office/officeart/2005/8/layout/balance1"/>
    <dgm:cxn modelId="{9698B01C-A4DA-C842-AFAC-BBA297AEEE98}" type="presParOf" srcId="{C0DDE0A1-1AB9-6C4E-921F-37C060FFB486}" destId="{90033EE5-439C-E94C-A8BD-4FAF59940AF1}" srcOrd="2" destOrd="0" presId="urn:microsoft.com/office/officeart/2005/8/layout/balance1"/>
    <dgm:cxn modelId="{88AE03EE-3A70-C54F-B3E7-14349BFED9D3}" type="presParOf" srcId="{C0DDE0A1-1AB9-6C4E-921F-37C060FFB486}" destId="{271BD664-531B-7D44-B9C2-6F13268B2D34}" srcOrd="3" destOrd="0" presId="urn:microsoft.com/office/officeart/2005/8/layout/balance1"/>
    <dgm:cxn modelId="{CE78A140-C843-384B-89D4-B2E0AF3CC91D}" type="presParOf" srcId="{C0DDE0A1-1AB9-6C4E-921F-37C060FFB486}" destId="{AE4B4878-91E3-A141-8DE2-217EA4D9FE68}" srcOrd="4" destOrd="0" presId="urn:microsoft.com/office/officeart/2005/8/layout/balance1"/>
    <dgm:cxn modelId="{00C3D42D-2880-EB45-A2F3-FA1EA3241E67}" type="presParOf" srcId="{C0DDE0A1-1AB9-6C4E-921F-37C060FFB486}" destId="{88AE8732-57E9-614F-928B-BDEA1A15C53A}" srcOrd="5" destOrd="0" presId="urn:microsoft.com/office/officeart/2005/8/layout/balance1"/>
    <dgm:cxn modelId="{C1F97C72-1F5D-C24D-A989-4389B1A7C112}" type="presParOf" srcId="{C0DDE0A1-1AB9-6C4E-921F-37C060FFB486}" destId="{D60B48B9-3D36-DC4E-9FE4-9845DC52EAF9}" srcOrd="6" destOrd="0" presId="urn:microsoft.com/office/officeart/2005/8/layout/balance1"/>
    <dgm:cxn modelId="{F41EA866-BAB8-F64B-962C-82A83D5994D1}" type="presParOf" srcId="{C0DDE0A1-1AB9-6C4E-921F-37C060FFB486}" destId="{2497D67A-D8C2-5A4B-B228-49E283B52E26}" srcOrd="7" destOrd="0" presId="urn:microsoft.com/office/officeart/2005/8/layout/balance1"/>
    <dgm:cxn modelId="{1A902644-D8C9-BA45-8E5B-03C4D76E133E}" type="presParOf" srcId="{C0DDE0A1-1AB9-6C4E-921F-37C060FFB486}" destId="{8FCE05C1-9603-714C-BE83-39B0ACA3061B}" srcOrd="8" destOrd="0" presId="urn:microsoft.com/office/officeart/2005/8/layout/balance1"/>
    <dgm:cxn modelId="{9BB4106B-DB2F-CB4A-8F3E-D832FD9B8D0A}" type="presParOf" srcId="{C0DDE0A1-1AB9-6C4E-921F-37C060FFB486}" destId="{34495AF5-FC7F-B845-BC8C-7D3AF55BEAFE}" srcOrd="9"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AC3495-159A-4E55-A425-84E731E1DB23}"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05BB8CBD-973E-4395-9C75-8B6B46633B80}">
      <dgm:prSet custT="1"/>
      <dgm:spPr/>
      <dgm:t>
        <a:bodyPr/>
        <a:lstStyle/>
        <a:p>
          <a:r>
            <a:rPr lang="en-US" sz="2400" b="1" dirty="0">
              <a:solidFill>
                <a:srgbClr val="002060"/>
              </a:solidFill>
              <a:latin typeface="Arial"/>
              <a:cs typeface="Arial"/>
            </a:rPr>
            <a:t>For Healthcare Providers</a:t>
          </a:r>
          <a:endParaRPr lang="en-US" sz="2400" dirty="0">
            <a:solidFill>
              <a:srgbClr val="002060"/>
            </a:solidFill>
            <a:latin typeface="Arial"/>
            <a:cs typeface="Arial"/>
          </a:endParaRPr>
        </a:p>
      </dgm:t>
    </dgm:pt>
    <dgm:pt modelId="{A55B1DD1-C187-4184-92F9-8A6D776A2ED6}" type="parTrans" cxnId="{132AA284-C53B-4BC8-88A4-7ACAEF884B74}">
      <dgm:prSet/>
      <dgm:spPr/>
      <dgm:t>
        <a:bodyPr/>
        <a:lstStyle/>
        <a:p>
          <a:endParaRPr lang="en-US">
            <a:latin typeface="Arial" panose="020B0604020202020204" pitchFamily="34" charset="0"/>
            <a:cs typeface="Arial" panose="020B0604020202020204" pitchFamily="34" charset="0"/>
          </a:endParaRPr>
        </a:p>
      </dgm:t>
    </dgm:pt>
    <dgm:pt modelId="{7E8507A8-F850-4AD7-B51F-F6CD49C82575}" type="sibTrans" cxnId="{132AA284-C53B-4BC8-88A4-7ACAEF884B74}">
      <dgm:prSet/>
      <dgm:spPr/>
      <dgm:t>
        <a:bodyPr/>
        <a:lstStyle/>
        <a:p>
          <a:endParaRPr lang="en-US">
            <a:latin typeface="Arial" panose="020B0604020202020204" pitchFamily="34" charset="0"/>
            <a:cs typeface="Arial" panose="020B0604020202020204" pitchFamily="34" charset="0"/>
          </a:endParaRPr>
        </a:p>
      </dgm:t>
    </dgm:pt>
    <dgm:pt modelId="{ED4B23EE-A481-44FC-A998-D7BB4BF3C361}">
      <dgm:prSet custT="1"/>
      <dgm:spPr>
        <a:solidFill>
          <a:schemeClr val="accent1">
            <a:lumMod val="50000"/>
          </a:schemeClr>
        </a:solidFill>
      </dgm:spPr>
      <dgm:t>
        <a:bodyPr/>
        <a:lstStyle/>
        <a:p>
          <a:r>
            <a:rPr lang="en-US" sz="1800" dirty="0">
              <a:latin typeface="Arial"/>
              <a:cs typeface="Arial"/>
            </a:rPr>
            <a:t>Hospitals can use this model to identify the top 20% of patients at highest risk of readmission and allocate more intensive follow-up care, patient education, and support for these individuals.</a:t>
          </a:r>
        </a:p>
      </dgm:t>
    </dgm:pt>
    <dgm:pt modelId="{8DEE32CC-5EA6-4EF9-84E6-C5CCE65AAB09}" type="parTrans" cxnId="{D42F08BD-44CE-44C4-AED3-0FD069AE0724}">
      <dgm:prSet/>
      <dgm:spPr/>
      <dgm:t>
        <a:bodyPr/>
        <a:lstStyle/>
        <a:p>
          <a:endParaRPr lang="en-US">
            <a:latin typeface="Arial" panose="020B0604020202020204" pitchFamily="34" charset="0"/>
            <a:cs typeface="Arial" panose="020B0604020202020204" pitchFamily="34" charset="0"/>
          </a:endParaRPr>
        </a:p>
      </dgm:t>
    </dgm:pt>
    <dgm:pt modelId="{586E55D9-7BEE-4024-9248-82D6DF8D3EC3}" type="sibTrans" cxnId="{D42F08BD-44CE-44C4-AED3-0FD069AE0724}">
      <dgm:prSet/>
      <dgm:spPr/>
      <dgm:t>
        <a:bodyPr/>
        <a:lstStyle/>
        <a:p>
          <a:endParaRPr lang="en-US">
            <a:latin typeface="Arial" panose="020B0604020202020204" pitchFamily="34" charset="0"/>
            <a:cs typeface="Arial" panose="020B0604020202020204" pitchFamily="34" charset="0"/>
          </a:endParaRPr>
        </a:p>
      </dgm:t>
    </dgm:pt>
    <dgm:pt modelId="{D533A4E2-1992-4C94-A695-BB6881E007BF}">
      <dgm:prSet/>
      <dgm:spPr>
        <a:solidFill>
          <a:schemeClr val="accent1">
            <a:lumMod val="50000"/>
          </a:schemeClr>
        </a:solidFill>
      </dgm:spPr>
      <dgm:t>
        <a:bodyPr/>
        <a:lstStyle/>
        <a:p>
          <a:r>
            <a:rPr lang="en-US" dirty="0">
              <a:latin typeface="Arial"/>
              <a:cs typeface="Arial"/>
            </a:rPr>
            <a:t>Hospitals can use the model's predictions to more effectively deploy their resources such as staff time, educational materials, and follow-up care services – which can be more effectively distributed to high-risk patients.</a:t>
          </a:r>
        </a:p>
      </dgm:t>
    </dgm:pt>
    <dgm:pt modelId="{7226244F-8E43-4A24-8163-19D8753D165C}" type="parTrans" cxnId="{0D1080C3-7DD1-4445-9DBB-ADC73111A2CA}">
      <dgm:prSet/>
      <dgm:spPr/>
      <dgm:t>
        <a:bodyPr/>
        <a:lstStyle/>
        <a:p>
          <a:endParaRPr lang="en-US">
            <a:latin typeface="Arial" panose="020B0604020202020204" pitchFamily="34" charset="0"/>
            <a:cs typeface="Arial" panose="020B0604020202020204" pitchFamily="34" charset="0"/>
          </a:endParaRPr>
        </a:p>
      </dgm:t>
    </dgm:pt>
    <dgm:pt modelId="{3047B0CA-26F4-494A-9CF9-A66674141C0F}" type="sibTrans" cxnId="{0D1080C3-7DD1-4445-9DBB-ADC73111A2CA}">
      <dgm:prSet/>
      <dgm:spPr/>
      <dgm:t>
        <a:bodyPr/>
        <a:lstStyle/>
        <a:p>
          <a:endParaRPr lang="en-US">
            <a:latin typeface="Arial" panose="020B0604020202020204" pitchFamily="34" charset="0"/>
            <a:cs typeface="Arial" panose="020B0604020202020204" pitchFamily="34" charset="0"/>
          </a:endParaRPr>
        </a:p>
      </dgm:t>
    </dgm:pt>
    <dgm:pt modelId="{9281FEF6-7C40-4E5E-BE46-591CE9FA2DBE}">
      <dgm:prSet custT="1"/>
      <dgm:spPr/>
      <dgm:t>
        <a:bodyPr/>
        <a:lstStyle/>
        <a:p>
          <a:r>
            <a:rPr lang="en-US" sz="2400" b="1" dirty="0">
              <a:solidFill>
                <a:srgbClr val="002060"/>
              </a:solidFill>
              <a:latin typeface="Arial"/>
              <a:cs typeface="Arial"/>
            </a:rPr>
            <a:t>For Insurance Companies</a:t>
          </a:r>
          <a:endParaRPr lang="en-US" sz="2400" dirty="0">
            <a:solidFill>
              <a:srgbClr val="002060"/>
            </a:solidFill>
            <a:latin typeface="Arial"/>
            <a:cs typeface="Arial"/>
          </a:endParaRPr>
        </a:p>
      </dgm:t>
    </dgm:pt>
    <dgm:pt modelId="{C8793ABA-9633-4A5C-B829-7C1C38B2BBCE}" type="parTrans" cxnId="{21913E0C-7FAC-486B-B34D-64CA64733EEA}">
      <dgm:prSet/>
      <dgm:spPr/>
      <dgm:t>
        <a:bodyPr/>
        <a:lstStyle/>
        <a:p>
          <a:endParaRPr lang="en-US">
            <a:latin typeface="Arial" panose="020B0604020202020204" pitchFamily="34" charset="0"/>
            <a:cs typeface="Arial" panose="020B0604020202020204" pitchFamily="34" charset="0"/>
          </a:endParaRPr>
        </a:p>
      </dgm:t>
    </dgm:pt>
    <dgm:pt modelId="{4AE1304F-52C3-4868-BFEE-F629EE0D9AA3}" type="sibTrans" cxnId="{21913E0C-7FAC-486B-B34D-64CA64733EEA}">
      <dgm:prSet/>
      <dgm:spPr/>
      <dgm:t>
        <a:bodyPr/>
        <a:lstStyle/>
        <a:p>
          <a:endParaRPr lang="en-US">
            <a:latin typeface="Arial" panose="020B0604020202020204" pitchFamily="34" charset="0"/>
            <a:cs typeface="Arial" panose="020B0604020202020204" pitchFamily="34" charset="0"/>
          </a:endParaRPr>
        </a:p>
      </dgm:t>
    </dgm:pt>
    <dgm:pt modelId="{532F4D02-FC81-4BD4-BD5E-EC8032162B6E}">
      <dgm:prSet/>
      <dgm:spPr>
        <a:solidFill>
          <a:schemeClr val="accent1">
            <a:lumMod val="50000"/>
          </a:schemeClr>
        </a:solidFill>
      </dgm:spPr>
      <dgm:t>
        <a:bodyPr/>
        <a:lstStyle/>
        <a:p>
          <a:r>
            <a:rPr lang="en-US" dirty="0">
              <a:latin typeface="Arial"/>
              <a:cs typeface="Arial"/>
            </a:rPr>
            <a:t>By identifying which patients are at higher risk of readmission, insurance companies can categorize their insured population into different risk tiers. This allows for more accurate pricing of premiums and the creation of risk-adjusted policies.</a:t>
          </a:r>
        </a:p>
      </dgm:t>
    </dgm:pt>
    <dgm:pt modelId="{1172AE79-0F20-4F4E-906A-B73AA575D895}" type="parTrans" cxnId="{29909269-4CBA-4F42-91D0-792D5AEF1165}">
      <dgm:prSet/>
      <dgm:spPr/>
      <dgm:t>
        <a:bodyPr/>
        <a:lstStyle/>
        <a:p>
          <a:endParaRPr lang="en-US">
            <a:latin typeface="Arial" panose="020B0604020202020204" pitchFamily="34" charset="0"/>
            <a:cs typeface="Arial" panose="020B0604020202020204" pitchFamily="34" charset="0"/>
          </a:endParaRPr>
        </a:p>
      </dgm:t>
    </dgm:pt>
    <dgm:pt modelId="{9868E3D6-ADCE-4AA6-B0DD-22C7A698B9C1}" type="sibTrans" cxnId="{29909269-4CBA-4F42-91D0-792D5AEF1165}">
      <dgm:prSet/>
      <dgm:spPr/>
      <dgm:t>
        <a:bodyPr/>
        <a:lstStyle/>
        <a:p>
          <a:endParaRPr lang="en-US">
            <a:latin typeface="Arial" panose="020B0604020202020204" pitchFamily="34" charset="0"/>
            <a:cs typeface="Arial" panose="020B0604020202020204" pitchFamily="34" charset="0"/>
          </a:endParaRPr>
        </a:p>
      </dgm:t>
    </dgm:pt>
    <dgm:pt modelId="{F1F3E19B-0175-4AAF-A380-2B10EC9693D3}">
      <dgm:prSet/>
      <dgm:spPr>
        <a:solidFill>
          <a:schemeClr val="accent1">
            <a:lumMod val="50000"/>
          </a:schemeClr>
        </a:solidFill>
      </dgm:spPr>
      <dgm:t>
        <a:bodyPr/>
        <a:lstStyle/>
        <a:p>
          <a:r>
            <a:rPr lang="en-US" dirty="0">
              <a:latin typeface="Arial"/>
              <a:cs typeface="Arial"/>
            </a:rPr>
            <a:t>Insurance companies can create policies that reward hospitals for low readmission rates or provide better coverage for preventative measures – thus influencing hospital practices indirectly.</a:t>
          </a:r>
        </a:p>
      </dgm:t>
    </dgm:pt>
    <dgm:pt modelId="{B7CCFC05-E957-494A-9931-45DC4E4385B9}" type="parTrans" cxnId="{DF1DAF0B-5BA5-4D53-96D4-0DC7A1CE8D47}">
      <dgm:prSet/>
      <dgm:spPr/>
      <dgm:t>
        <a:bodyPr/>
        <a:lstStyle/>
        <a:p>
          <a:endParaRPr lang="en-US">
            <a:latin typeface="Arial" panose="020B0604020202020204" pitchFamily="34" charset="0"/>
            <a:cs typeface="Arial" panose="020B0604020202020204" pitchFamily="34" charset="0"/>
          </a:endParaRPr>
        </a:p>
      </dgm:t>
    </dgm:pt>
    <dgm:pt modelId="{EE7DA0BD-D345-4DFD-87C9-B205CAA0ED06}" type="sibTrans" cxnId="{DF1DAF0B-5BA5-4D53-96D4-0DC7A1CE8D47}">
      <dgm:prSet/>
      <dgm:spPr/>
      <dgm:t>
        <a:bodyPr/>
        <a:lstStyle/>
        <a:p>
          <a:endParaRPr lang="en-US">
            <a:latin typeface="Arial" panose="020B0604020202020204" pitchFamily="34" charset="0"/>
            <a:cs typeface="Arial" panose="020B0604020202020204" pitchFamily="34" charset="0"/>
          </a:endParaRPr>
        </a:p>
      </dgm:t>
    </dgm:pt>
    <dgm:pt modelId="{A4384BF7-F56B-C14A-AADC-D76E8287CE4C}" type="pres">
      <dgm:prSet presAssocID="{EDAC3495-159A-4E55-A425-84E731E1DB23}" presName="theList" presStyleCnt="0">
        <dgm:presLayoutVars>
          <dgm:dir/>
          <dgm:animLvl val="lvl"/>
          <dgm:resizeHandles val="exact"/>
        </dgm:presLayoutVars>
      </dgm:prSet>
      <dgm:spPr/>
    </dgm:pt>
    <dgm:pt modelId="{8E06193A-D73D-6F46-AEB8-1C2A813CCDBA}" type="pres">
      <dgm:prSet presAssocID="{05BB8CBD-973E-4395-9C75-8B6B46633B80}" presName="compNode" presStyleCnt="0"/>
      <dgm:spPr/>
    </dgm:pt>
    <dgm:pt modelId="{E67E8EE0-DFBC-504A-A9E1-4F64D1517FF7}" type="pres">
      <dgm:prSet presAssocID="{05BB8CBD-973E-4395-9C75-8B6B46633B80}" presName="aNode" presStyleLbl="bgShp" presStyleIdx="0" presStyleCnt="2"/>
      <dgm:spPr/>
    </dgm:pt>
    <dgm:pt modelId="{2D698A2F-A9A5-6B4B-BF21-8DA0FB9FE017}" type="pres">
      <dgm:prSet presAssocID="{05BB8CBD-973E-4395-9C75-8B6B46633B80}" presName="textNode" presStyleLbl="bgShp" presStyleIdx="0" presStyleCnt="2"/>
      <dgm:spPr/>
    </dgm:pt>
    <dgm:pt modelId="{DA2A54A8-C91B-674A-9243-9E25C7E1A5B8}" type="pres">
      <dgm:prSet presAssocID="{05BB8CBD-973E-4395-9C75-8B6B46633B80}" presName="compChildNode" presStyleCnt="0"/>
      <dgm:spPr/>
    </dgm:pt>
    <dgm:pt modelId="{A7E7EA58-D604-F244-AF21-8173FBF3A163}" type="pres">
      <dgm:prSet presAssocID="{05BB8CBD-973E-4395-9C75-8B6B46633B80}" presName="theInnerList" presStyleCnt="0"/>
      <dgm:spPr/>
    </dgm:pt>
    <dgm:pt modelId="{C4E17001-3F75-9547-9E42-13E3FAF6F4B4}" type="pres">
      <dgm:prSet presAssocID="{ED4B23EE-A481-44FC-A998-D7BB4BF3C361}" presName="childNode" presStyleLbl="node1" presStyleIdx="0" presStyleCnt="4" custScaleX="110426" custScaleY="308357" custLinFactNeighborY="-89705">
        <dgm:presLayoutVars>
          <dgm:bulletEnabled val="1"/>
        </dgm:presLayoutVars>
      </dgm:prSet>
      <dgm:spPr/>
    </dgm:pt>
    <dgm:pt modelId="{872949EC-87AD-7B4B-AC84-38E927601C81}" type="pres">
      <dgm:prSet presAssocID="{ED4B23EE-A481-44FC-A998-D7BB4BF3C361}" presName="aSpace2" presStyleCnt="0"/>
      <dgm:spPr/>
    </dgm:pt>
    <dgm:pt modelId="{7FD01A7A-29A6-4947-B583-A846F03E7A21}" type="pres">
      <dgm:prSet presAssocID="{D533A4E2-1992-4C94-A695-BB6881E007BF}" presName="childNode" presStyleLbl="node1" presStyleIdx="1" presStyleCnt="4" custScaleX="110426" custScaleY="308357">
        <dgm:presLayoutVars>
          <dgm:bulletEnabled val="1"/>
        </dgm:presLayoutVars>
      </dgm:prSet>
      <dgm:spPr/>
    </dgm:pt>
    <dgm:pt modelId="{D73F390C-46B6-E043-B7EE-C1D6FD31CA57}" type="pres">
      <dgm:prSet presAssocID="{05BB8CBD-973E-4395-9C75-8B6B46633B80}" presName="aSpace" presStyleCnt="0"/>
      <dgm:spPr/>
    </dgm:pt>
    <dgm:pt modelId="{316FE787-F950-D644-80BD-794D14E57226}" type="pres">
      <dgm:prSet presAssocID="{9281FEF6-7C40-4E5E-BE46-591CE9FA2DBE}" presName="compNode" presStyleCnt="0"/>
      <dgm:spPr/>
    </dgm:pt>
    <dgm:pt modelId="{9BA8AB8E-1080-C844-B99E-05AE065011A9}" type="pres">
      <dgm:prSet presAssocID="{9281FEF6-7C40-4E5E-BE46-591CE9FA2DBE}" presName="aNode" presStyleLbl="bgShp" presStyleIdx="1" presStyleCnt="2"/>
      <dgm:spPr/>
    </dgm:pt>
    <dgm:pt modelId="{392B0D95-75F8-AE4A-94D9-26A2DE98F941}" type="pres">
      <dgm:prSet presAssocID="{9281FEF6-7C40-4E5E-BE46-591CE9FA2DBE}" presName="textNode" presStyleLbl="bgShp" presStyleIdx="1" presStyleCnt="2"/>
      <dgm:spPr/>
    </dgm:pt>
    <dgm:pt modelId="{813B9A1B-2461-464C-B3AA-EF7AA2ECA52A}" type="pres">
      <dgm:prSet presAssocID="{9281FEF6-7C40-4E5E-BE46-591CE9FA2DBE}" presName="compChildNode" presStyleCnt="0"/>
      <dgm:spPr/>
    </dgm:pt>
    <dgm:pt modelId="{3AFFD80C-EAFC-2845-AA61-1100AB6EA330}" type="pres">
      <dgm:prSet presAssocID="{9281FEF6-7C40-4E5E-BE46-591CE9FA2DBE}" presName="theInnerList" presStyleCnt="0"/>
      <dgm:spPr/>
    </dgm:pt>
    <dgm:pt modelId="{7F4B6E0B-6340-2743-9390-358A03E58B15}" type="pres">
      <dgm:prSet presAssocID="{532F4D02-FC81-4BD4-BD5E-EC8032162B6E}" presName="childNode" presStyleLbl="node1" presStyleIdx="2" presStyleCnt="4" custScaleX="110426" custScaleY="308357" custLinFactNeighborY="-89705">
        <dgm:presLayoutVars>
          <dgm:bulletEnabled val="1"/>
        </dgm:presLayoutVars>
      </dgm:prSet>
      <dgm:spPr/>
    </dgm:pt>
    <dgm:pt modelId="{4F10E4FB-FDAA-EF42-8963-22604E1D1090}" type="pres">
      <dgm:prSet presAssocID="{532F4D02-FC81-4BD4-BD5E-EC8032162B6E}" presName="aSpace2" presStyleCnt="0"/>
      <dgm:spPr/>
    </dgm:pt>
    <dgm:pt modelId="{F79712B6-7FF3-6C4D-B33B-16992F04ED22}" type="pres">
      <dgm:prSet presAssocID="{F1F3E19B-0175-4AAF-A380-2B10EC9693D3}" presName="childNode" presStyleLbl="node1" presStyleIdx="3" presStyleCnt="4" custScaleX="110426" custScaleY="308357">
        <dgm:presLayoutVars>
          <dgm:bulletEnabled val="1"/>
        </dgm:presLayoutVars>
      </dgm:prSet>
      <dgm:spPr/>
    </dgm:pt>
  </dgm:ptLst>
  <dgm:cxnLst>
    <dgm:cxn modelId="{19EF4200-F3FD-304B-A690-453E9451BE36}" type="presOf" srcId="{05BB8CBD-973E-4395-9C75-8B6B46633B80}" destId="{E67E8EE0-DFBC-504A-A9E1-4F64D1517FF7}" srcOrd="0" destOrd="0" presId="urn:microsoft.com/office/officeart/2005/8/layout/lProcess2"/>
    <dgm:cxn modelId="{DF1DAF0B-5BA5-4D53-96D4-0DC7A1CE8D47}" srcId="{9281FEF6-7C40-4E5E-BE46-591CE9FA2DBE}" destId="{F1F3E19B-0175-4AAF-A380-2B10EC9693D3}" srcOrd="1" destOrd="0" parTransId="{B7CCFC05-E957-494A-9931-45DC4E4385B9}" sibTransId="{EE7DA0BD-D345-4DFD-87C9-B205CAA0ED06}"/>
    <dgm:cxn modelId="{21913E0C-7FAC-486B-B34D-64CA64733EEA}" srcId="{EDAC3495-159A-4E55-A425-84E731E1DB23}" destId="{9281FEF6-7C40-4E5E-BE46-591CE9FA2DBE}" srcOrd="1" destOrd="0" parTransId="{C8793ABA-9633-4A5C-B829-7C1C38B2BBCE}" sibTransId="{4AE1304F-52C3-4868-BFEE-F629EE0D9AA3}"/>
    <dgm:cxn modelId="{9EAC7F30-C7FC-6E44-80A9-02AC483D7143}" type="presOf" srcId="{F1F3E19B-0175-4AAF-A380-2B10EC9693D3}" destId="{F79712B6-7FF3-6C4D-B33B-16992F04ED22}" srcOrd="0" destOrd="0" presId="urn:microsoft.com/office/officeart/2005/8/layout/lProcess2"/>
    <dgm:cxn modelId="{777AC643-209B-7943-9311-D4F5D42B6C3D}" type="presOf" srcId="{D533A4E2-1992-4C94-A695-BB6881E007BF}" destId="{7FD01A7A-29A6-4947-B583-A846F03E7A21}" srcOrd="0" destOrd="0" presId="urn:microsoft.com/office/officeart/2005/8/layout/lProcess2"/>
    <dgm:cxn modelId="{B261E964-6FFF-814F-8C71-4F2BE13A9C0D}" type="presOf" srcId="{EDAC3495-159A-4E55-A425-84E731E1DB23}" destId="{A4384BF7-F56B-C14A-AADC-D76E8287CE4C}" srcOrd="0" destOrd="0" presId="urn:microsoft.com/office/officeart/2005/8/layout/lProcess2"/>
    <dgm:cxn modelId="{29909269-4CBA-4F42-91D0-792D5AEF1165}" srcId="{9281FEF6-7C40-4E5E-BE46-591CE9FA2DBE}" destId="{532F4D02-FC81-4BD4-BD5E-EC8032162B6E}" srcOrd="0" destOrd="0" parTransId="{1172AE79-0F20-4F4E-906A-B73AA575D895}" sibTransId="{9868E3D6-ADCE-4AA6-B0DD-22C7A698B9C1}"/>
    <dgm:cxn modelId="{132AA284-C53B-4BC8-88A4-7ACAEF884B74}" srcId="{EDAC3495-159A-4E55-A425-84E731E1DB23}" destId="{05BB8CBD-973E-4395-9C75-8B6B46633B80}" srcOrd="0" destOrd="0" parTransId="{A55B1DD1-C187-4184-92F9-8A6D776A2ED6}" sibTransId="{7E8507A8-F850-4AD7-B51F-F6CD49C82575}"/>
    <dgm:cxn modelId="{AA23BB89-73A4-7D40-97A4-B688F4D0C96B}" type="presOf" srcId="{ED4B23EE-A481-44FC-A998-D7BB4BF3C361}" destId="{C4E17001-3F75-9547-9E42-13E3FAF6F4B4}" srcOrd="0" destOrd="0" presId="urn:microsoft.com/office/officeart/2005/8/layout/lProcess2"/>
    <dgm:cxn modelId="{B1F2AE8D-6DF0-5F40-926F-1879E325441F}" type="presOf" srcId="{05BB8CBD-973E-4395-9C75-8B6B46633B80}" destId="{2D698A2F-A9A5-6B4B-BF21-8DA0FB9FE017}" srcOrd="1" destOrd="0" presId="urn:microsoft.com/office/officeart/2005/8/layout/lProcess2"/>
    <dgm:cxn modelId="{2FE3058F-7157-2449-B781-B0BD114DF79C}" type="presOf" srcId="{532F4D02-FC81-4BD4-BD5E-EC8032162B6E}" destId="{7F4B6E0B-6340-2743-9390-358A03E58B15}" srcOrd="0" destOrd="0" presId="urn:microsoft.com/office/officeart/2005/8/layout/lProcess2"/>
    <dgm:cxn modelId="{639BE7A2-6E40-E84E-8511-5D26739B696E}" type="presOf" srcId="{9281FEF6-7C40-4E5E-BE46-591CE9FA2DBE}" destId="{392B0D95-75F8-AE4A-94D9-26A2DE98F941}" srcOrd="1" destOrd="0" presId="urn:microsoft.com/office/officeart/2005/8/layout/lProcess2"/>
    <dgm:cxn modelId="{D42F08BD-44CE-44C4-AED3-0FD069AE0724}" srcId="{05BB8CBD-973E-4395-9C75-8B6B46633B80}" destId="{ED4B23EE-A481-44FC-A998-D7BB4BF3C361}" srcOrd="0" destOrd="0" parTransId="{8DEE32CC-5EA6-4EF9-84E6-C5CCE65AAB09}" sibTransId="{586E55D9-7BEE-4024-9248-82D6DF8D3EC3}"/>
    <dgm:cxn modelId="{0D1080C3-7DD1-4445-9DBB-ADC73111A2CA}" srcId="{05BB8CBD-973E-4395-9C75-8B6B46633B80}" destId="{D533A4E2-1992-4C94-A695-BB6881E007BF}" srcOrd="1" destOrd="0" parTransId="{7226244F-8E43-4A24-8163-19D8753D165C}" sibTransId="{3047B0CA-26F4-494A-9CF9-A66674141C0F}"/>
    <dgm:cxn modelId="{87E143C6-31E3-B640-951A-CCD99B4A975A}" type="presOf" srcId="{9281FEF6-7C40-4E5E-BE46-591CE9FA2DBE}" destId="{9BA8AB8E-1080-C844-B99E-05AE065011A9}" srcOrd="0" destOrd="0" presId="urn:microsoft.com/office/officeart/2005/8/layout/lProcess2"/>
    <dgm:cxn modelId="{C22B3327-2AC9-A142-A2B7-54FD778188A7}" type="presParOf" srcId="{A4384BF7-F56B-C14A-AADC-D76E8287CE4C}" destId="{8E06193A-D73D-6F46-AEB8-1C2A813CCDBA}" srcOrd="0" destOrd="0" presId="urn:microsoft.com/office/officeart/2005/8/layout/lProcess2"/>
    <dgm:cxn modelId="{5057400A-5D22-A44A-808E-848E54F7895E}" type="presParOf" srcId="{8E06193A-D73D-6F46-AEB8-1C2A813CCDBA}" destId="{E67E8EE0-DFBC-504A-A9E1-4F64D1517FF7}" srcOrd="0" destOrd="0" presId="urn:microsoft.com/office/officeart/2005/8/layout/lProcess2"/>
    <dgm:cxn modelId="{13BAECA4-D5E7-7341-AD8F-9704E2D26FC7}" type="presParOf" srcId="{8E06193A-D73D-6F46-AEB8-1C2A813CCDBA}" destId="{2D698A2F-A9A5-6B4B-BF21-8DA0FB9FE017}" srcOrd="1" destOrd="0" presId="urn:microsoft.com/office/officeart/2005/8/layout/lProcess2"/>
    <dgm:cxn modelId="{64F88A83-500C-4C44-8D11-75A2E1FFC37F}" type="presParOf" srcId="{8E06193A-D73D-6F46-AEB8-1C2A813CCDBA}" destId="{DA2A54A8-C91B-674A-9243-9E25C7E1A5B8}" srcOrd="2" destOrd="0" presId="urn:microsoft.com/office/officeart/2005/8/layout/lProcess2"/>
    <dgm:cxn modelId="{C4372E08-C924-1641-8745-6FD54EBF7BA5}" type="presParOf" srcId="{DA2A54A8-C91B-674A-9243-9E25C7E1A5B8}" destId="{A7E7EA58-D604-F244-AF21-8173FBF3A163}" srcOrd="0" destOrd="0" presId="urn:microsoft.com/office/officeart/2005/8/layout/lProcess2"/>
    <dgm:cxn modelId="{8456662D-A368-9B4A-93D4-8DFD6B15A036}" type="presParOf" srcId="{A7E7EA58-D604-F244-AF21-8173FBF3A163}" destId="{C4E17001-3F75-9547-9E42-13E3FAF6F4B4}" srcOrd="0" destOrd="0" presId="urn:microsoft.com/office/officeart/2005/8/layout/lProcess2"/>
    <dgm:cxn modelId="{0CC13BBA-57DD-754B-8913-B90EA43024BE}" type="presParOf" srcId="{A7E7EA58-D604-F244-AF21-8173FBF3A163}" destId="{872949EC-87AD-7B4B-AC84-38E927601C81}" srcOrd="1" destOrd="0" presId="urn:microsoft.com/office/officeart/2005/8/layout/lProcess2"/>
    <dgm:cxn modelId="{9A1DCC10-2972-0642-87CE-6230B9270C4A}" type="presParOf" srcId="{A7E7EA58-D604-F244-AF21-8173FBF3A163}" destId="{7FD01A7A-29A6-4947-B583-A846F03E7A21}" srcOrd="2" destOrd="0" presId="urn:microsoft.com/office/officeart/2005/8/layout/lProcess2"/>
    <dgm:cxn modelId="{2BBD46D4-C83A-034A-8A28-ACD8C0786DAD}" type="presParOf" srcId="{A4384BF7-F56B-C14A-AADC-D76E8287CE4C}" destId="{D73F390C-46B6-E043-B7EE-C1D6FD31CA57}" srcOrd="1" destOrd="0" presId="urn:microsoft.com/office/officeart/2005/8/layout/lProcess2"/>
    <dgm:cxn modelId="{195CCFF2-1A6A-BC4F-92FF-AF633F598439}" type="presParOf" srcId="{A4384BF7-F56B-C14A-AADC-D76E8287CE4C}" destId="{316FE787-F950-D644-80BD-794D14E57226}" srcOrd="2" destOrd="0" presId="urn:microsoft.com/office/officeart/2005/8/layout/lProcess2"/>
    <dgm:cxn modelId="{A0D114C5-7E81-6948-9450-F029DED8D217}" type="presParOf" srcId="{316FE787-F950-D644-80BD-794D14E57226}" destId="{9BA8AB8E-1080-C844-B99E-05AE065011A9}" srcOrd="0" destOrd="0" presId="urn:microsoft.com/office/officeart/2005/8/layout/lProcess2"/>
    <dgm:cxn modelId="{FA6A8AAB-6389-284C-AC1C-FD9957C751F2}" type="presParOf" srcId="{316FE787-F950-D644-80BD-794D14E57226}" destId="{392B0D95-75F8-AE4A-94D9-26A2DE98F941}" srcOrd="1" destOrd="0" presId="urn:microsoft.com/office/officeart/2005/8/layout/lProcess2"/>
    <dgm:cxn modelId="{DEF1549C-028F-3E45-B33C-38EFAFD8BA97}" type="presParOf" srcId="{316FE787-F950-D644-80BD-794D14E57226}" destId="{813B9A1B-2461-464C-B3AA-EF7AA2ECA52A}" srcOrd="2" destOrd="0" presId="urn:microsoft.com/office/officeart/2005/8/layout/lProcess2"/>
    <dgm:cxn modelId="{1545036C-C84E-C842-84DB-2C68ECAC8C34}" type="presParOf" srcId="{813B9A1B-2461-464C-B3AA-EF7AA2ECA52A}" destId="{3AFFD80C-EAFC-2845-AA61-1100AB6EA330}" srcOrd="0" destOrd="0" presId="urn:microsoft.com/office/officeart/2005/8/layout/lProcess2"/>
    <dgm:cxn modelId="{DE7EF4CB-3F91-9647-8A60-23C800BF1E5E}" type="presParOf" srcId="{3AFFD80C-EAFC-2845-AA61-1100AB6EA330}" destId="{7F4B6E0B-6340-2743-9390-358A03E58B15}" srcOrd="0" destOrd="0" presId="urn:microsoft.com/office/officeart/2005/8/layout/lProcess2"/>
    <dgm:cxn modelId="{B203949E-4D78-1249-94A1-7BA5D6C06AF4}" type="presParOf" srcId="{3AFFD80C-EAFC-2845-AA61-1100AB6EA330}" destId="{4F10E4FB-FDAA-EF42-8963-22604E1D1090}" srcOrd="1" destOrd="0" presId="urn:microsoft.com/office/officeart/2005/8/layout/lProcess2"/>
    <dgm:cxn modelId="{5821E133-17DB-AA44-A6A4-E2C943E977C1}" type="presParOf" srcId="{3AFFD80C-EAFC-2845-AA61-1100AB6EA330}" destId="{F79712B6-7FF3-6C4D-B33B-16992F04ED22}"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67657-8B66-CD48-9226-96FC9081F6EE}">
      <dsp:nvSpPr>
        <dsp:cNvPr id="0" name=""/>
        <dsp:cNvSpPr/>
      </dsp:nvSpPr>
      <dsp:spPr>
        <a:xfrm>
          <a:off x="-5096909" y="-890440"/>
          <a:ext cx="6129885" cy="719954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B5A78-FCFF-6E40-B3EA-A2BF6408C8E2}">
      <dsp:nvSpPr>
        <dsp:cNvPr id="0" name=""/>
        <dsp:cNvSpPr/>
      </dsp:nvSpPr>
      <dsp:spPr>
        <a:xfrm>
          <a:off x="380119" y="246332"/>
          <a:ext cx="7675541" cy="492448"/>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ClrTx/>
            <a:buSzTx/>
            <a:buFont typeface="+mj-lt"/>
            <a:buNone/>
          </a:pPr>
          <a:r>
            <a:rPr kumimoji="0" lang="en-US" sz="27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Introduction and Businesses Statement</a:t>
          </a:r>
          <a:endParaRPr lang="en-US" sz="2700" kern="1200">
            <a:latin typeface="Arial" panose="020B0604020202020204" pitchFamily="34" charset="0"/>
            <a:cs typeface="Arial" panose="020B0604020202020204" pitchFamily="34" charset="0"/>
          </a:endParaRPr>
        </a:p>
      </dsp:txBody>
      <dsp:txXfrm>
        <a:off x="380119" y="246332"/>
        <a:ext cx="7675541" cy="492448"/>
      </dsp:txXfrm>
    </dsp:sp>
    <dsp:sp modelId="{ADF430F3-33E6-8446-A7D5-60066C02F9F2}">
      <dsp:nvSpPr>
        <dsp:cNvPr id="0" name=""/>
        <dsp:cNvSpPr/>
      </dsp:nvSpPr>
      <dsp:spPr>
        <a:xfrm>
          <a:off x="72339" y="184776"/>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D1F8E0-4CA9-6143-A1F6-23AB4AF8B0CF}">
      <dsp:nvSpPr>
        <dsp:cNvPr id="0" name=""/>
        <dsp:cNvSpPr/>
      </dsp:nvSpPr>
      <dsp:spPr>
        <a:xfrm>
          <a:off x="826075" y="985438"/>
          <a:ext cx="7229585" cy="492448"/>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kumimoji="0" lang="en-US" sz="27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Data </a:t>
          </a:r>
          <a:r>
            <a:rPr lang="en-US" sz="2700" b="1" kern="1200">
              <a:solidFill>
                <a:prstClr val="black"/>
              </a:solidFill>
              <a:latin typeface="Arial" panose="020B0604020202020204" pitchFamily="34" charset="0"/>
              <a:cs typeface="Arial" panose="020B0604020202020204" pitchFamily="34" charset="0"/>
            </a:rPr>
            <a:t>Preprocessing</a:t>
          </a:r>
          <a:endParaRPr lang="en-US" sz="27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dsp:txBody>
      <dsp:txXfrm>
        <a:off x="826075" y="985438"/>
        <a:ext cx="7229585" cy="492448"/>
      </dsp:txXfrm>
    </dsp:sp>
    <dsp:sp modelId="{8F1A89F5-A824-9641-9635-96A7076EDA4F}">
      <dsp:nvSpPr>
        <dsp:cNvPr id="0" name=""/>
        <dsp:cNvSpPr/>
      </dsp:nvSpPr>
      <dsp:spPr>
        <a:xfrm>
          <a:off x="518295" y="923882"/>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25DD69-419D-EA45-8EA5-9D731CD5A86E}">
      <dsp:nvSpPr>
        <dsp:cNvPr id="0" name=""/>
        <dsp:cNvSpPr/>
      </dsp:nvSpPr>
      <dsp:spPr>
        <a:xfrm>
          <a:off x="1070457" y="1724003"/>
          <a:ext cx="6985203" cy="492448"/>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b="1" kern="1200">
              <a:solidFill>
                <a:prstClr val="black"/>
              </a:solidFill>
              <a:latin typeface="Arial" panose="020B0604020202020204" pitchFamily="34" charset="0"/>
              <a:cs typeface="Arial" panose="020B0604020202020204" pitchFamily="34" charset="0"/>
            </a:rPr>
            <a:t>Partitioning and Oversampling</a:t>
          </a:r>
        </a:p>
      </dsp:txBody>
      <dsp:txXfrm>
        <a:off x="1070457" y="1724003"/>
        <a:ext cx="6985203" cy="492448"/>
      </dsp:txXfrm>
    </dsp:sp>
    <dsp:sp modelId="{AFD59570-3F45-D04B-B8B0-D17B763D0157}">
      <dsp:nvSpPr>
        <dsp:cNvPr id="0" name=""/>
        <dsp:cNvSpPr/>
      </dsp:nvSpPr>
      <dsp:spPr>
        <a:xfrm>
          <a:off x="762677" y="1662447"/>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666E8D-5B08-2546-9DAD-9E85CB744B70}">
      <dsp:nvSpPr>
        <dsp:cNvPr id="0" name=""/>
        <dsp:cNvSpPr/>
      </dsp:nvSpPr>
      <dsp:spPr>
        <a:xfrm>
          <a:off x="1148486" y="2463109"/>
          <a:ext cx="6907174" cy="492448"/>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b="1" kern="1200">
              <a:solidFill>
                <a:prstClr val="black"/>
              </a:solidFill>
              <a:latin typeface="Arial" panose="020B0604020202020204" pitchFamily="34" charset="0"/>
              <a:cs typeface="Arial" panose="020B0604020202020204" pitchFamily="34" charset="0"/>
            </a:rPr>
            <a:t>Modeling</a:t>
          </a:r>
          <a:endParaRPr lang="en-US" sz="2700" kern="1200">
            <a:solidFill>
              <a:prstClr val="black"/>
            </a:solidFill>
            <a:latin typeface="Arial" panose="020B0604020202020204" pitchFamily="34" charset="0"/>
            <a:cs typeface="Arial" panose="020B0604020202020204" pitchFamily="34" charset="0"/>
          </a:endParaRPr>
        </a:p>
      </dsp:txBody>
      <dsp:txXfrm>
        <a:off x="1148486" y="2463109"/>
        <a:ext cx="6907174" cy="492448"/>
      </dsp:txXfrm>
    </dsp:sp>
    <dsp:sp modelId="{6BA9B772-65AF-144F-9EC0-D6D7D6420910}">
      <dsp:nvSpPr>
        <dsp:cNvPr id="0" name=""/>
        <dsp:cNvSpPr/>
      </dsp:nvSpPr>
      <dsp:spPr>
        <a:xfrm>
          <a:off x="840706" y="2401553"/>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0E2385-9956-3447-A870-835DC0961769}">
      <dsp:nvSpPr>
        <dsp:cNvPr id="0" name=""/>
        <dsp:cNvSpPr/>
      </dsp:nvSpPr>
      <dsp:spPr>
        <a:xfrm>
          <a:off x="1070457" y="3202215"/>
          <a:ext cx="6985203" cy="492448"/>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b="1" kern="1200">
              <a:solidFill>
                <a:prstClr val="black"/>
              </a:solidFill>
              <a:latin typeface="Arial" panose="020B0604020202020204" pitchFamily="34" charset="0"/>
              <a:cs typeface="Arial" panose="020B0604020202020204" pitchFamily="34" charset="0"/>
            </a:rPr>
            <a:t>Business Findings</a:t>
          </a:r>
        </a:p>
      </dsp:txBody>
      <dsp:txXfrm>
        <a:off x="1070457" y="3202215"/>
        <a:ext cx="6985203" cy="492448"/>
      </dsp:txXfrm>
    </dsp:sp>
    <dsp:sp modelId="{75703042-F60C-5A4B-AF17-203AA759179D}">
      <dsp:nvSpPr>
        <dsp:cNvPr id="0" name=""/>
        <dsp:cNvSpPr/>
      </dsp:nvSpPr>
      <dsp:spPr>
        <a:xfrm>
          <a:off x="762677" y="3140659"/>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91BCBF-F75F-534D-8F34-B7E5FB355080}">
      <dsp:nvSpPr>
        <dsp:cNvPr id="0" name=""/>
        <dsp:cNvSpPr/>
      </dsp:nvSpPr>
      <dsp:spPr>
        <a:xfrm>
          <a:off x="826075" y="3940779"/>
          <a:ext cx="7229585" cy="492448"/>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prstClr val="black"/>
              </a:solidFill>
              <a:latin typeface="Arial" panose="020B0604020202020204" pitchFamily="34" charset="0"/>
              <a:cs typeface="Arial" panose="020B0604020202020204" pitchFamily="34" charset="0"/>
            </a:rPr>
            <a:t>Conclusions</a:t>
          </a:r>
        </a:p>
      </dsp:txBody>
      <dsp:txXfrm>
        <a:off x="826075" y="3940779"/>
        <a:ext cx="7229585" cy="492448"/>
      </dsp:txXfrm>
    </dsp:sp>
    <dsp:sp modelId="{ED4CC069-ECC6-6A4A-AF68-3BFCC1439713}">
      <dsp:nvSpPr>
        <dsp:cNvPr id="0" name=""/>
        <dsp:cNvSpPr/>
      </dsp:nvSpPr>
      <dsp:spPr>
        <a:xfrm>
          <a:off x="518295" y="3879223"/>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60D7BE-2D78-A549-8ECF-1164CB7CB77F}">
      <dsp:nvSpPr>
        <dsp:cNvPr id="0" name=""/>
        <dsp:cNvSpPr/>
      </dsp:nvSpPr>
      <dsp:spPr>
        <a:xfrm>
          <a:off x="380119" y="4679885"/>
          <a:ext cx="7675541" cy="492448"/>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b="1" kern="1200">
              <a:solidFill>
                <a:prstClr val="black"/>
              </a:solidFill>
              <a:latin typeface="Arial" panose="020B0604020202020204" pitchFamily="34" charset="0"/>
              <a:cs typeface="Arial" panose="020B0604020202020204" pitchFamily="34" charset="0"/>
            </a:rPr>
            <a:t>Appendix</a:t>
          </a:r>
        </a:p>
      </dsp:txBody>
      <dsp:txXfrm>
        <a:off x="380119" y="4679885"/>
        <a:ext cx="7675541" cy="492448"/>
      </dsp:txXfrm>
    </dsp:sp>
    <dsp:sp modelId="{3BDF1240-A4C6-0A40-A853-2BD615944D0C}">
      <dsp:nvSpPr>
        <dsp:cNvPr id="0" name=""/>
        <dsp:cNvSpPr/>
      </dsp:nvSpPr>
      <dsp:spPr>
        <a:xfrm>
          <a:off x="72339" y="4618329"/>
          <a:ext cx="615560" cy="615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ABD56-9F46-E74F-9346-FD690EAAD328}">
      <dsp:nvSpPr>
        <dsp:cNvPr id="0" name=""/>
        <dsp:cNvSpPr/>
      </dsp:nvSpPr>
      <dsp:spPr>
        <a:xfrm>
          <a:off x="3080" y="587032"/>
          <a:ext cx="2444055" cy="1466433"/>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Logistic</a:t>
          </a:r>
        </a:p>
      </dsp:txBody>
      <dsp:txXfrm>
        <a:off x="3080" y="587032"/>
        <a:ext cx="2444055" cy="1466433"/>
      </dsp:txXfrm>
    </dsp:sp>
    <dsp:sp modelId="{95C5803D-356D-8847-91F3-368518D0C634}">
      <dsp:nvSpPr>
        <dsp:cNvPr id="0" name=""/>
        <dsp:cNvSpPr/>
      </dsp:nvSpPr>
      <dsp:spPr>
        <a:xfrm>
          <a:off x="2691541" y="587032"/>
          <a:ext cx="2444055" cy="1466433"/>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Decision Tree</a:t>
          </a:r>
        </a:p>
      </dsp:txBody>
      <dsp:txXfrm>
        <a:off x="2691541" y="587032"/>
        <a:ext cx="2444055" cy="1466433"/>
      </dsp:txXfrm>
    </dsp:sp>
    <dsp:sp modelId="{D3AB1CB2-194B-9C4D-A7D1-1654962303CD}">
      <dsp:nvSpPr>
        <dsp:cNvPr id="0" name=""/>
        <dsp:cNvSpPr/>
      </dsp:nvSpPr>
      <dsp:spPr>
        <a:xfrm>
          <a:off x="5380002" y="587032"/>
          <a:ext cx="2444055" cy="1466433"/>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Boosted Tree</a:t>
          </a:r>
        </a:p>
      </dsp:txBody>
      <dsp:txXfrm>
        <a:off x="5380002" y="587032"/>
        <a:ext cx="2444055" cy="1466433"/>
      </dsp:txXfrm>
    </dsp:sp>
    <dsp:sp modelId="{C934C440-22CD-D44B-9420-5DCAD4E88365}">
      <dsp:nvSpPr>
        <dsp:cNvPr id="0" name=""/>
        <dsp:cNvSpPr/>
      </dsp:nvSpPr>
      <dsp:spPr>
        <a:xfrm>
          <a:off x="8068463" y="587032"/>
          <a:ext cx="2444055" cy="1466433"/>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Bootstrap</a:t>
          </a:r>
        </a:p>
      </dsp:txBody>
      <dsp:txXfrm>
        <a:off x="8068463" y="587032"/>
        <a:ext cx="2444055" cy="1466433"/>
      </dsp:txXfrm>
    </dsp:sp>
    <dsp:sp modelId="{A6B1F50D-1BDD-084A-90F2-44541A40733F}">
      <dsp:nvSpPr>
        <dsp:cNvPr id="0" name=""/>
        <dsp:cNvSpPr/>
      </dsp:nvSpPr>
      <dsp:spPr>
        <a:xfrm>
          <a:off x="3080" y="2297871"/>
          <a:ext cx="2444055" cy="1466433"/>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Neural</a:t>
          </a:r>
        </a:p>
      </dsp:txBody>
      <dsp:txXfrm>
        <a:off x="3080" y="2297871"/>
        <a:ext cx="2444055" cy="1466433"/>
      </dsp:txXfrm>
    </dsp:sp>
    <dsp:sp modelId="{402C8DFB-2779-F94C-A3A3-B94041238069}">
      <dsp:nvSpPr>
        <dsp:cNvPr id="0" name=""/>
        <dsp:cNvSpPr/>
      </dsp:nvSpPr>
      <dsp:spPr>
        <a:xfrm>
          <a:off x="2691541" y="2297871"/>
          <a:ext cx="2444055" cy="1466433"/>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Naive Bayes</a:t>
          </a:r>
        </a:p>
      </dsp:txBody>
      <dsp:txXfrm>
        <a:off x="2691541" y="2297871"/>
        <a:ext cx="2444055" cy="1466433"/>
      </dsp:txXfrm>
    </dsp:sp>
    <dsp:sp modelId="{37F71600-5BD6-D44A-812A-95B4E0ACBB44}">
      <dsp:nvSpPr>
        <dsp:cNvPr id="0" name=""/>
        <dsp:cNvSpPr/>
      </dsp:nvSpPr>
      <dsp:spPr>
        <a:xfrm>
          <a:off x="5380002" y="2297871"/>
          <a:ext cx="2444055" cy="1466433"/>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KNN</a:t>
          </a:r>
        </a:p>
      </dsp:txBody>
      <dsp:txXfrm>
        <a:off x="5380002" y="2297871"/>
        <a:ext cx="2444055" cy="1466433"/>
      </dsp:txXfrm>
    </dsp:sp>
    <dsp:sp modelId="{04FB72B1-D3CD-C449-8299-4AFCB0E6F373}">
      <dsp:nvSpPr>
        <dsp:cNvPr id="0" name=""/>
        <dsp:cNvSpPr/>
      </dsp:nvSpPr>
      <dsp:spPr>
        <a:xfrm>
          <a:off x="8068463" y="2297871"/>
          <a:ext cx="2444055" cy="1466433"/>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Discriminant</a:t>
          </a:r>
        </a:p>
      </dsp:txBody>
      <dsp:txXfrm>
        <a:off x="8068463" y="2297871"/>
        <a:ext cx="2444055" cy="1466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4692A-806F-F742-A571-8E974AA17BDE}">
      <dsp:nvSpPr>
        <dsp:cNvPr id="0" name=""/>
        <dsp:cNvSpPr/>
      </dsp:nvSpPr>
      <dsp:spPr>
        <a:xfrm>
          <a:off x="640739" y="0"/>
          <a:ext cx="1946196" cy="108122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a:latin typeface="Arial" panose="020B0604020202020204" pitchFamily="34" charset="0"/>
              <a:cs typeface="Arial" panose="020B0604020202020204" pitchFamily="34" charset="0"/>
            </a:rPr>
            <a:t>False Positives</a:t>
          </a:r>
        </a:p>
        <a:p>
          <a:pPr marL="0" lvl="0" indent="0" algn="ctr" defTabSz="1066800">
            <a:lnSpc>
              <a:spcPct val="90000"/>
            </a:lnSpc>
            <a:spcBef>
              <a:spcPct val="0"/>
            </a:spcBef>
            <a:spcAft>
              <a:spcPct val="35000"/>
            </a:spcAft>
            <a:buNone/>
          </a:pPr>
          <a:r>
            <a:rPr lang="en-US" sz="2400" b="0" kern="1200">
              <a:latin typeface="Arial" panose="020B0604020202020204" pitchFamily="34" charset="0"/>
              <a:cs typeface="Arial" panose="020B0604020202020204" pitchFamily="34" charset="0"/>
            </a:rPr>
            <a:t>$3,500</a:t>
          </a:r>
        </a:p>
      </dsp:txBody>
      <dsp:txXfrm>
        <a:off x="672407" y="31668"/>
        <a:ext cx="1882860" cy="1017884"/>
      </dsp:txXfrm>
    </dsp:sp>
    <dsp:sp modelId="{E7C998E8-3911-154B-B39A-D4C9A131EDDA}">
      <dsp:nvSpPr>
        <dsp:cNvPr id="0" name=""/>
        <dsp:cNvSpPr/>
      </dsp:nvSpPr>
      <dsp:spPr>
        <a:xfrm>
          <a:off x="3451912" y="0"/>
          <a:ext cx="1946196" cy="108122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a:latin typeface="Arial" panose="020B0604020202020204" pitchFamily="34" charset="0"/>
              <a:cs typeface="Arial" panose="020B0604020202020204" pitchFamily="34" charset="0"/>
            </a:rPr>
            <a:t>False Negatives</a:t>
          </a:r>
        </a:p>
        <a:p>
          <a:pPr marL="0" lvl="0" indent="0" algn="ctr" defTabSz="1066800">
            <a:lnSpc>
              <a:spcPct val="90000"/>
            </a:lnSpc>
            <a:spcBef>
              <a:spcPct val="0"/>
            </a:spcBef>
            <a:spcAft>
              <a:spcPct val="35000"/>
            </a:spcAft>
            <a:buNone/>
          </a:pPr>
          <a:r>
            <a:rPr lang="en-US" sz="2400" b="0" kern="1200">
              <a:latin typeface="Arial" panose="020B0604020202020204" pitchFamily="34" charset="0"/>
              <a:cs typeface="Arial" panose="020B0604020202020204" pitchFamily="34" charset="0"/>
            </a:rPr>
            <a:t>$18,500</a:t>
          </a:r>
        </a:p>
      </dsp:txBody>
      <dsp:txXfrm>
        <a:off x="3483580" y="31668"/>
        <a:ext cx="1882860" cy="1017884"/>
      </dsp:txXfrm>
    </dsp:sp>
    <dsp:sp modelId="{C1E16CCD-AE4D-DE43-9554-2E7F085BBBE0}">
      <dsp:nvSpPr>
        <dsp:cNvPr id="0" name=""/>
        <dsp:cNvSpPr/>
      </dsp:nvSpPr>
      <dsp:spPr>
        <a:xfrm>
          <a:off x="2613966" y="4595186"/>
          <a:ext cx="810915" cy="810915"/>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033EE5-439C-E94C-A8BD-4FAF59940AF1}">
      <dsp:nvSpPr>
        <dsp:cNvPr id="0" name=""/>
        <dsp:cNvSpPr/>
      </dsp:nvSpPr>
      <dsp:spPr>
        <a:xfrm rot="240000">
          <a:off x="585935" y="4247700"/>
          <a:ext cx="4866977" cy="3403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1BD664-531B-7D44-B9C2-6F13268B2D34}">
      <dsp:nvSpPr>
        <dsp:cNvPr id="0" name=""/>
        <dsp:cNvSpPr/>
      </dsp:nvSpPr>
      <dsp:spPr>
        <a:xfrm rot="240000">
          <a:off x="3513369" y="3634578"/>
          <a:ext cx="1931404" cy="666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Tx/>
            <a:buNone/>
          </a:pPr>
          <a:r>
            <a:rPr lang="en-US" sz="1200" b="0" kern="1200">
              <a:latin typeface="Arial" panose="020B0604020202020204" pitchFamily="34" charset="0"/>
              <a:cs typeface="Arial" panose="020B0604020202020204" pitchFamily="34" charset="0"/>
            </a:rPr>
            <a:t>Emergency hospitalization</a:t>
          </a:r>
        </a:p>
        <a:p>
          <a:pPr marL="0" lvl="0" indent="0" algn="ctr" defTabSz="533400">
            <a:lnSpc>
              <a:spcPct val="90000"/>
            </a:lnSpc>
            <a:spcBef>
              <a:spcPct val="0"/>
            </a:spcBef>
            <a:spcAft>
              <a:spcPct val="35000"/>
            </a:spcAft>
            <a:buFontTx/>
            <a:buNone/>
          </a:pPr>
          <a:r>
            <a:rPr lang="en-US" sz="1200" b="0" kern="1200">
              <a:latin typeface="Arial" panose="020B0604020202020204" pitchFamily="34" charset="0"/>
              <a:cs typeface="Arial" panose="020B0604020202020204" pitchFamily="34" charset="0"/>
            </a:rPr>
            <a:t>(per day)</a:t>
          </a:r>
        </a:p>
        <a:p>
          <a:pPr marL="114300" lvl="1" indent="-114300" algn="ctr" defTabSz="533400">
            <a:lnSpc>
              <a:spcPct val="90000"/>
            </a:lnSpc>
            <a:spcBef>
              <a:spcPct val="0"/>
            </a:spcBef>
            <a:spcAft>
              <a:spcPct val="15000"/>
            </a:spcAft>
            <a:buFontTx/>
            <a:buNone/>
          </a:pPr>
          <a:r>
            <a:rPr lang="en-US" sz="1200" b="0" kern="1200">
              <a:latin typeface="Arial" panose="020B0604020202020204" pitchFamily="34" charset="0"/>
              <a:cs typeface="Arial" panose="020B0604020202020204" pitchFamily="34" charset="0"/>
            </a:rPr>
            <a:t>$3,500</a:t>
          </a:r>
        </a:p>
      </dsp:txBody>
      <dsp:txXfrm>
        <a:off x="3545929" y="3667138"/>
        <a:ext cx="1866284" cy="601879"/>
      </dsp:txXfrm>
    </dsp:sp>
    <dsp:sp modelId="{AE4B4878-91E3-A141-8DE2-217EA4D9FE68}">
      <dsp:nvSpPr>
        <dsp:cNvPr id="0" name=""/>
        <dsp:cNvSpPr/>
      </dsp:nvSpPr>
      <dsp:spPr>
        <a:xfrm rot="240000">
          <a:off x="3567430" y="2920973"/>
          <a:ext cx="1931404" cy="666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Tx/>
            <a:buNone/>
          </a:pPr>
          <a:r>
            <a:rPr lang="en-US" sz="1200" b="0" kern="1200">
              <a:latin typeface="Arial" panose="020B0604020202020204" pitchFamily="34" charset="0"/>
              <a:cs typeface="Arial" panose="020B0604020202020204" pitchFamily="34" charset="0"/>
            </a:rPr>
            <a:t>Diagnostic tests</a:t>
          </a:r>
        </a:p>
        <a:p>
          <a:pPr marL="114300" lvl="1" indent="-114300" algn="ctr" defTabSz="533400">
            <a:lnSpc>
              <a:spcPct val="90000"/>
            </a:lnSpc>
            <a:spcBef>
              <a:spcPct val="0"/>
            </a:spcBef>
            <a:spcAft>
              <a:spcPct val="15000"/>
            </a:spcAft>
            <a:buFontTx/>
            <a:buNone/>
          </a:pPr>
          <a:r>
            <a:rPr lang="en-US" sz="1200" b="0" kern="1200">
              <a:latin typeface="Arial" panose="020B0604020202020204" pitchFamily="34" charset="0"/>
              <a:cs typeface="Arial" panose="020B0604020202020204" pitchFamily="34" charset="0"/>
            </a:rPr>
            <a:t>$3,000</a:t>
          </a:r>
        </a:p>
      </dsp:txBody>
      <dsp:txXfrm>
        <a:off x="3599990" y="2953533"/>
        <a:ext cx="1866284" cy="601879"/>
      </dsp:txXfrm>
    </dsp:sp>
    <dsp:sp modelId="{88AE8732-57E9-614F-928B-BDEA1A15C53A}">
      <dsp:nvSpPr>
        <dsp:cNvPr id="0" name=""/>
        <dsp:cNvSpPr/>
      </dsp:nvSpPr>
      <dsp:spPr>
        <a:xfrm rot="240000">
          <a:off x="3621491" y="2207367"/>
          <a:ext cx="1931404" cy="666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Tx/>
            <a:buNone/>
          </a:pPr>
          <a:r>
            <a:rPr lang="en-US" sz="1200" b="0" kern="1200">
              <a:latin typeface="Arial" panose="020B0604020202020204" pitchFamily="34" charset="0"/>
              <a:cs typeface="Arial" panose="020B0604020202020204" pitchFamily="34" charset="0"/>
            </a:rPr>
            <a:t>Specialist consultation</a:t>
          </a:r>
        </a:p>
        <a:p>
          <a:pPr marL="114300" lvl="1" indent="-114300" algn="ctr" defTabSz="533400">
            <a:lnSpc>
              <a:spcPct val="90000"/>
            </a:lnSpc>
            <a:spcBef>
              <a:spcPct val="0"/>
            </a:spcBef>
            <a:spcAft>
              <a:spcPct val="15000"/>
            </a:spcAft>
            <a:buFontTx/>
            <a:buNone/>
          </a:pPr>
          <a:r>
            <a:rPr lang="en-US" sz="1200" b="0" kern="1200">
              <a:latin typeface="Arial" panose="020B0604020202020204" pitchFamily="34" charset="0"/>
              <a:cs typeface="Arial" panose="020B0604020202020204" pitchFamily="34" charset="0"/>
            </a:rPr>
            <a:t>$2,000</a:t>
          </a:r>
        </a:p>
      </dsp:txBody>
      <dsp:txXfrm>
        <a:off x="3654051" y="2239927"/>
        <a:ext cx="1866284" cy="601879"/>
      </dsp:txXfrm>
    </dsp:sp>
    <dsp:sp modelId="{D60B48B9-3D36-DC4E-9FE4-9845DC52EAF9}">
      <dsp:nvSpPr>
        <dsp:cNvPr id="0" name=""/>
        <dsp:cNvSpPr/>
      </dsp:nvSpPr>
      <dsp:spPr>
        <a:xfrm rot="240000">
          <a:off x="3675552" y="1493762"/>
          <a:ext cx="1931404" cy="666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Tx/>
            <a:buNone/>
          </a:pPr>
          <a:r>
            <a:rPr lang="en-US" sz="1200" b="0" kern="1200">
              <a:latin typeface="Arial" panose="020B0604020202020204" pitchFamily="34" charset="0"/>
              <a:cs typeface="Arial" panose="020B0604020202020204" pitchFamily="34" charset="0"/>
            </a:rPr>
            <a:t>Treatment for complications</a:t>
          </a:r>
        </a:p>
        <a:p>
          <a:pPr marL="114300" lvl="1" indent="-114300" algn="ctr" defTabSz="533400">
            <a:lnSpc>
              <a:spcPct val="90000"/>
            </a:lnSpc>
            <a:spcBef>
              <a:spcPct val="0"/>
            </a:spcBef>
            <a:spcAft>
              <a:spcPct val="15000"/>
            </a:spcAft>
            <a:buFontTx/>
            <a:buNone/>
          </a:pPr>
          <a:r>
            <a:rPr lang="en-US" sz="1200" b="0" kern="1200">
              <a:latin typeface="Arial" panose="020B0604020202020204" pitchFamily="34" charset="0"/>
              <a:cs typeface="Arial" panose="020B0604020202020204" pitchFamily="34" charset="0"/>
            </a:rPr>
            <a:t>$10,000</a:t>
          </a:r>
        </a:p>
      </dsp:txBody>
      <dsp:txXfrm>
        <a:off x="3708112" y="1526322"/>
        <a:ext cx="1866284" cy="601879"/>
      </dsp:txXfrm>
    </dsp:sp>
    <dsp:sp modelId="{2497D67A-D8C2-5A4B-B228-49E283B52E26}">
      <dsp:nvSpPr>
        <dsp:cNvPr id="0" name=""/>
        <dsp:cNvSpPr/>
      </dsp:nvSpPr>
      <dsp:spPr>
        <a:xfrm rot="240000">
          <a:off x="702196" y="3439959"/>
          <a:ext cx="1931404" cy="666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Tx/>
            <a:buNone/>
          </a:pPr>
          <a:r>
            <a:rPr lang="en-US" sz="1200" b="0" kern="1200">
              <a:latin typeface="Arial" panose="020B0604020202020204" pitchFamily="34" charset="0"/>
              <a:cs typeface="Arial" panose="020B0604020202020204" pitchFamily="34" charset="0"/>
            </a:rPr>
            <a:t>Basic hospitalization</a:t>
          </a:r>
        </a:p>
        <a:p>
          <a:pPr marL="0" lvl="0" indent="0" algn="ctr" defTabSz="533400">
            <a:lnSpc>
              <a:spcPct val="90000"/>
            </a:lnSpc>
            <a:spcBef>
              <a:spcPct val="0"/>
            </a:spcBef>
            <a:spcAft>
              <a:spcPct val="35000"/>
            </a:spcAft>
            <a:buFontTx/>
            <a:buNone/>
          </a:pPr>
          <a:r>
            <a:rPr lang="en-US" sz="1200" b="0" kern="1200">
              <a:latin typeface="Arial" panose="020B0604020202020204" pitchFamily="34" charset="0"/>
              <a:cs typeface="Arial" panose="020B0604020202020204" pitchFamily="34" charset="0"/>
            </a:rPr>
            <a:t>(per day)</a:t>
          </a:r>
        </a:p>
        <a:p>
          <a:pPr marL="114300" lvl="1" indent="-114300" algn="ctr" defTabSz="533400">
            <a:lnSpc>
              <a:spcPct val="90000"/>
            </a:lnSpc>
            <a:spcBef>
              <a:spcPct val="0"/>
            </a:spcBef>
            <a:spcAft>
              <a:spcPct val="15000"/>
            </a:spcAft>
            <a:buFontTx/>
            <a:buNone/>
          </a:pPr>
          <a:r>
            <a:rPr lang="en-US" sz="1200" b="0" kern="1200">
              <a:latin typeface="Arial" panose="020B0604020202020204" pitchFamily="34" charset="0"/>
              <a:cs typeface="Arial" panose="020B0604020202020204" pitchFamily="34" charset="0"/>
            </a:rPr>
            <a:t>$2,000</a:t>
          </a:r>
        </a:p>
      </dsp:txBody>
      <dsp:txXfrm>
        <a:off x="734756" y="3472519"/>
        <a:ext cx="1866284" cy="601879"/>
      </dsp:txXfrm>
    </dsp:sp>
    <dsp:sp modelId="{8FCE05C1-9603-714C-BE83-39B0ACA3061B}">
      <dsp:nvSpPr>
        <dsp:cNvPr id="0" name=""/>
        <dsp:cNvSpPr/>
      </dsp:nvSpPr>
      <dsp:spPr>
        <a:xfrm rot="240000">
          <a:off x="756257" y="2726353"/>
          <a:ext cx="1931404" cy="666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Tx/>
            <a:buNone/>
          </a:pPr>
          <a:r>
            <a:rPr lang="en-US" sz="1200" b="0" kern="1200">
              <a:latin typeface="Arial" panose="020B0604020202020204" pitchFamily="34" charset="0"/>
              <a:cs typeface="Arial" panose="020B0604020202020204" pitchFamily="34" charset="0"/>
            </a:rPr>
            <a:t>Diagnostic tests</a:t>
          </a:r>
        </a:p>
        <a:p>
          <a:pPr marL="114300" lvl="1" indent="-114300" algn="ctr" defTabSz="533400">
            <a:lnSpc>
              <a:spcPct val="90000"/>
            </a:lnSpc>
            <a:spcBef>
              <a:spcPct val="0"/>
            </a:spcBef>
            <a:spcAft>
              <a:spcPct val="15000"/>
            </a:spcAft>
            <a:buFontTx/>
            <a:buNone/>
          </a:pPr>
          <a:r>
            <a:rPr lang="en-US" sz="1200" b="0" kern="1200">
              <a:latin typeface="Arial" panose="020B0604020202020204" pitchFamily="34" charset="0"/>
              <a:cs typeface="Arial" panose="020B0604020202020204" pitchFamily="34" charset="0"/>
            </a:rPr>
            <a:t>$1,000</a:t>
          </a:r>
        </a:p>
      </dsp:txBody>
      <dsp:txXfrm>
        <a:off x="788817" y="2758913"/>
        <a:ext cx="1866284" cy="601879"/>
      </dsp:txXfrm>
    </dsp:sp>
    <dsp:sp modelId="{34495AF5-FC7F-B845-BC8C-7D3AF55BEAFE}">
      <dsp:nvSpPr>
        <dsp:cNvPr id="0" name=""/>
        <dsp:cNvSpPr/>
      </dsp:nvSpPr>
      <dsp:spPr>
        <a:xfrm rot="240000">
          <a:off x="810318" y="2012748"/>
          <a:ext cx="1931404" cy="666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Tx/>
            <a:buNone/>
          </a:pPr>
          <a:r>
            <a:rPr lang="en-US" sz="1200" b="0" kern="1200">
              <a:latin typeface="Arial" panose="020B0604020202020204" pitchFamily="34" charset="0"/>
              <a:cs typeface="Arial" panose="020B0604020202020204" pitchFamily="34" charset="0"/>
            </a:rPr>
            <a:t>Specialist consultation</a:t>
          </a:r>
        </a:p>
        <a:p>
          <a:pPr marL="114300" lvl="1" indent="-114300" algn="ctr" defTabSz="533400">
            <a:lnSpc>
              <a:spcPct val="90000"/>
            </a:lnSpc>
            <a:spcBef>
              <a:spcPct val="0"/>
            </a:spcBef>
            <a:spcAft>
              <a:spcPct val="15000"/>
            </a:spcAft>
            <a:buFontTx/>
            <a:buNone/>
          </a:pPr>
          <a:r>
            <a:rPr lang="en-US" sz="1200" b="0" kern="1200">
              <a:latin typeface="Arial" panose="020B0604020202020204" pitchFamily="34" charset="0"/>
              <a:cs typeface="Arial" panose="020B0604020202020204" pitchFamily="34" charset="0"/>
            </a:rPr>
            <a:t>$500</a:t>
          </a:r>
        </a:p>
      </dsp:txBody>
      <dsp:txXfrm>
        <a:off x="842878" y="2045308"/>
        <a:ext cx="1866284" cy="6018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E8EE0-DFBC-504A-A9E1-4F64D1517FF7}">
      <dsp:nvSpPr>
        <dsp:cNvPr id="0" name=""/>
        <dsp:cNvSpPr/>
      </dsp:nvSpPr>
      <dsp:spPr>
        <a:xfrm>
          <a:off x="5380" y="0"/>
          <a:ext cx="5175391" cy="48857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002060"/>
              </a:solidFill>
              <a:latin typeface="Arial"/>
              <a:cs typeface="Arial"/>
            </a:rPr>
            <a:t>For Healthcare Providers</a:t>
          </a:r>
          <a:endParaRPr lang="en-US" sz="2400" kern="1200" dirty="0">
            <a:solidFill>
              <a:srgbClr val="002060"/>
            </a:solidFill>
            <a:latin typeface="Arial"/>
            <a:cs typeface="Arial"/>
          </a:endParaRPr>
        </a:p>
      </dsp:txBody>
      <dsp:txXfrm>
        <a:off x="5380" y="0"/>
        <a:ext cx="5175391" cy="1465732"/>
      </dsp:txXfrm>
    </dsp:sp>
    <dsp:sp modelId="{C4E17001-3F75-9547-9E42-13E3FAF6F4B4}">
      <dsp:nvSpPr>
        <dsp:cNvPr id="0" name=""/>
        <dsp:cNvSpPr/>
      </dsp:nvSpPr>
      <dsp:spPr>
        <a:xfrm>
          <a:off x="307084" y="1396396"/>
          <a:ext cx="4571982" cy="15492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a:cs typeface="Arial"/>
            </a:rPr>
            <a:t>Hospitals can use this model to identify the top 20% of patients at highest risk of readmission and allocate more intensive follow-up care, patient education, and support for these individuals.</a:t>
          </a:r>
        </a:p>
      </dsp:txBody>
      <dsp:txXfrm>
        <a:off x="352459" y="1441771"/>
        <a:ext cx="4481232" cy="1458479"/>
      </dsp:txXfrm>
    </dsp:sp>
    <dsp:sp modelId="{7FD01A7A-29A6-4947-B583-A846F03E7A21}">
      <dsp:nvSpPr>
        <dsp:cNvPr id="0" name=""/>
        <dsp:cNvSpPr/>
      </dsp:nvSpPr>
      <dsp:spPr>
        <a:xfrm>
          <a:off x="307084" y="3092257"/>
          <a:ext cx="4571982" cy="15492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a:cs typeface="Arial"/>
            </a:rPr>
            <a:t>Hospitals can use the model's predictions to more effectively deploy their resources such as staff time, educational materials, and follow-up care services – which can be more effectively distributed to high-risk patients.</a:t>
          </a:r>
        </a:p>
      </dsp:txBody>
      <dsp:txXfrm>
        <a:off x="352459" y="3137632"/>
        <a:ext cx="4481232" cy="1458479"/>
      </dsp:txXfrm>
    </dsp:sp>
    <dsp:sp modelId="{9BA8AB8E-1080-C844-B99E-05AE065011A9}">
      <dsp:nvSpPr>
        <dsp:cNvPr id="0" name=""/>
        <dsp:cNvSpPr/>
      </dsp:nvSpPr>
      <dsp:spPr>
        <a:xfrm>
          <a:off x="5568926" y="0"/>
          <a:ext cx="5175391" cy="48857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002060"/>
              </a:solidFill>
              <a:latin typeface="Arial"/>
              <a:cs typeface="Arial"/>
            </a:rPr>
            <a:t>For Insurance Companies</a:t>
          </a:r>
          <a:endParaRPr lang="en-US" sz="2400" kern="1200" dirty="0">
            <a:solidFill>
              <a:srgbClr val="002060"/>
            </a:solidFill>
            <a:latin typeface="Arial"/>
            <a:cs typeface="Arial"/>
          </a:endParaRPr>
        </a:p>
      </dsp:txBody>
      <dsp:txXfrm>
        <a:off x="5568926" y="0"/>
        <a:ext cx="5175391" cy="1465732"/>
      </dsp:txXfrm>
    </dsp:sp>
    <dsp:sp modelId="{7F4B6E0B-6340-2743-9390-358A03E58B15}">
      <dsp:nvSpPr>
        <dsp:cNvPr id="0" name=""/>
        <dsp:cNvSpPr/>
      </dsp:nvSpPr>
      <dsp:spPr>
        <a:xfrm>
          <a:off x="5870630" y="1396396"/>
          <a:ext cx="4571982" cy="15492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a:cs typeface="Arial"/>
            </a:rPr>
            <a:t>By identifying which patients are at higher risk of readmission, insurance companies can categorize their insured population into different risk tiers. This allows for more accurate pricing of premiums and the creation of risk-adjusted policies.</a:t>
          </a:r>
        </a:p>
      </dsp:txBody>
      <dsp:txXfrm>
        <a:off x="5916005" y="1441771"/>
        <a:ext cx="4481232" cy="1458479"/>
      </dsp:txXfrm>
    </dsp:sp>
    <dsp:sp modelId="{F79712B6-7FF3-6C4D-B33B-16992F04ED22}">
      <dsp:nvSpPr>
        <dsp:cNvPr id="0" name=""/>
        <dsp:cNvSpPr/>
      </dsp:nvSpPr>
      <dsp:spPr>
        <a:xfrm>
          <a:off x="5870630" y="3092257"/>
          <a:ext cx="4571982" cy="15492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a:cs typeface="Arial"/>
            </a:rPr>
            <a:t>Insurance companies can create policies that reward hospitals for low readmission rates or provide better coverage for preventative measures – thus influencing hospital practices indirectly.</a:t>
          </a:r>
        </a:p>
      </dsp:txBody>
      <dsp:txXfrm>
        <a:off x="5916005" y="3137632"/>
        <a:ext cx="4481232" cy="145847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B8F984-DC3F-E14C-B5A2-BBA57F425494}"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2EEC1-ABAA-F74E-B541-D40730688523}" type="slidenum">
              <a:rPr lang="en-US" smtClean="0"/>
              <a:t>‹#›</a:t>
            </a:fld>
            <a:endParaRPr lang="en-US"/>
          </a:p>
        </p:txBody>
      </p:sp>
    </p:spTree>
    <p:extLst>
      <p:ext uri="{BB962C8B-B14F-4D97-AF65-F5344CB8AC3E}">
        <p14:creationId xmlns:p14="http://schemas.microsoft.com/office/powerpoint/2010/main" val="3982278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Times New Roman" panose="02020603050405020304" pitchFamily="18" charset="0"/>
              </a:rPr>
              <a:t>Good evening, everyone! I'm excited to welcome you to today's presentation on a topic that holds great significance in healthcare—diabetes care in U.S. hospitals and the proactive approach of predicting early readmission for better outcomes.</a:t>
            </a:r>
          </a:p>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Times New Roman" panose="02020603050405020304" pitchFamily="18" charset="0"/>
              </a:rPr>
              <a:t>Joining forces on this great venture are Vinay, Tom, Mahesh, Puru, Varun, and Xiomara. Our committed team was able to reveal crucial aspects of diabetes care in the United States. With the goal of predicting early readmission of patients.</a:t>
            </a:r>
          </a:p>
          <a:p>
            <a:endParaRPr lang="en-US"/>
          </a:p>
        </p:txBody>
      </p:sp>
      <p:sp>
        <p:nvSpPr>
          <p:cNvPr id="4" name="Slide Number Placeholder 3"/>
          <p:cNvSpPr>
            <a:spLocks noGrp="1"/>
          </p:cNvSpPr>
          <p:nvPr>
            <p:ph type="sldNum" sz="quarter" idx="5"/>
          </p:nvPr>
        </p:nvSpPr>
        <p:spPr/>
        <p:txBody>
          <a:bodyPr/>
          <a:lstStyle/>
          <a:p>
            <a:fld id="{2F92EEC1-ABAA-F74E-B541-D40730688523}" type="slidenum">
              <a:rPr lang="en-US" smtClean="0"/>
              <a:t>1</a:t>
            </a:fld>
            <a:endParaRPr lang="en-US"/>
          </a:p>
        </p:txBody>
      </p:sp>
    </p:spTree>
    <p:extLst>
      <p:ext uri="{BB962C8B-B14F-4D97-AF65-F5344CB8AC3E}">
        <p14:creationId xmlns:p14="http://schemas.microsoft.com/office/powerpoint/2010/main" val="3541413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enhance the training, optimization, and selection of our model, we split our dataset into 60% for training, 20% for validation, and 20% for testing. Given our target variable is categorical and the dataset is imbalanced with 55,000 'NO'’s and 11,000 '&gt;1'. we over-sampling the data to balance the classes equally in the training and validation sets. This aims to improve the model's predictive accuracy for the '&gt;1' category. However, we maintained the true distribution ratio in the test set to accurately assess the model's performance on unmodified data.</a:t>
            </a:r>
          </a:p>
          <a:p>
            <a:endParaRPr lang="en-US">
              <a:cs typeface="Calibri"/>
            </a:endParaRPr>
          </a:p>
        </p:txBody>
      </p:sp>
      <p:sp>
        <p:nvSpPr>
          <p:cNvPr id="4" name="Slide Number Placeholder 3"/>
          <p:cNvSpPr>
            <a:spLocks noGrp="1"/>
          </p:cNvSpPr>
          <p:nvPr>
            <p:ph type="sldNum" sz="quarter" idx="5"/>
          </p:nvPr>
        </p:nvSpPr>
        <p:spPr/>
        <p:txBody>
          <a:bodyPr/>
          <a:lstStyle/>
          <a:p>
            <a:fld id="{2F92EEC1-ABAA-F74E-B541-D40730688523}" type="slidenum">
              <a:rPr lang="en-US" smtClean="0"/>
              <a:t>10</a:t>
            </a:fld>
            <a:endParaRPr lang="en-US"/>
          </a:p>
        </p:txBody>
      </p:sp>
    </p:spTree>
    <p:extLst>
      <p:ext uri="{BB962C8B-B14F-4D97-AF65-F5344CB8AC3E}">
        <p14:creationId xmlns:p14="http://schemas.microsoft.com/office/powerpoint/2010/main" val="610860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we step into the 4th phase of the SEMMA approach i.e. Modeling. </a:t>
            </a:r>
            <a:r>
              <a:rPr lang="en-US" dirty="0"/>
              <a:t>All of these models were used in the predictive analysis with an objective</a:t>
            </a:r>
            <a:r>
              <a:rPr lang="en-US" dirty="0">
                <a:cs typeface="Calibri"/>
              </a:rPr>
              <a:t> to unveil the most effective model by the assessment of their results. </a:t>
            </a:r>
            <a:r>
              <a:rPr lang="en-US" dirty="0"/>
              <a:t>These models were developed using training data, tuned by the validation data ,and the best model was determined using the test data.</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2F92EEC1-ABAA-F74E-B541-D40730688523}" type="slidenum">
              <a:rPr lang="en-US" smtClean="0"/>
              <a:t>11</a:t>
            </a:fld>
            <a:endParaRPr lang="en-US"/>
          </a:p>
        </p:txBody>
      </p:sp>
    </p:spTree>
    <p:extLst>
      <p:ext uri="{BB962C8B-B14F-4D97-AF65-F5344CB8AC3E}">
        <p14:creationId xmlns:p14="http://schemas.microsoft.com/office/powerpoint/2010/main" val="160087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we estimated the costs that are associated with classification mistakes.</a:t>
            </a:r>
            <a:endParaRPr lang="en-US" dirty="0"/>
          </a:p>
          <a:p>
            <a:endParaRPr lang="en-US" dirty="0"/>
          </a:p>
          <a:p>
            <a:r>
              <a:rPr lang="en-US" dirty="0"/>
              <a:t>As we work through the details of our predictive analysis, it's important to know what false positives and false negatives mean in the real world. Understanding and managing the trade-offs  between false positives and false negatives are crucial in optimizing the performance of predictive models and ensuring that the outcomes correspond to their specific goals and objectives of every real-world application.</a:t>
            </a:r>
            <a:endParaRPr lang="en-US" dirty="0">
              <a:ea typeface="Calibri" panose="020F0502020204030204"/>
              <a:cs typeface="Calibri"/>
            </a:endParaRPr>
          </a:p>
          <a:p>
            <a:endParaRPr lang="en-US" dirty="0">
              <a:ea typeface="Calibri" panose="020F0502020204030204"/>
              <a:cs typeface="Calibri"/>
            </a:endParaRPr>
          </a:p>
          <a:p>
            <a:r>
              <a:rPr lang="en-US" dirty="0"/>
              <a:t>When we consider FP, they cause unnecessary medical procedures, treatments, and hospital admissions. This not only places a burden on the healthcare system but also pushes people for treatments that might not be necessary which strains both individual &amp; healthcare finances. The anticipated cost for FP is $3,500</a:t>
            </a:r>
          </a:p>
          <a:p>
            <a:endParaRPr lang="en-US" dirty="0">
              <a:ea typeface="Calibri"/>
              <a:cs typeface="Calibri"/>
            </a:endParaRPr>
          </a:p>
          <a:p>
            <a:r>
              <a:rPr lang="en-US" dirty="0" err="1">
                <a:ea typeface="+mn-ea"/>
                <a:cs typeface="+mn-cs"/>
              </a:rPr>
              <a:t>Lets’s</a:t>
            </a:r>
            <a:r>
              <a:rPr lang="en-US" dirty="0">
                <a:ea typeface="+mn-ea"/>
                <a:cs typeface="+mn-cs"/>
              </a:rPr>
              <a:t> </a:t>
            </a:r>
            <a:r>
              <a:rPr lang="en-US" dirty="0">
                <a:ea typeface="Calibri"/>
                <a:cs typeface="Calibri"/>
              </a:rPr>
              <a:t>move on to FN now</a:t>
            </a:r>
          </a:p>
          <a:p>
            <a:endParaRPr lang="en-US" dirty="0"/>
          </a:p>
          <a:p>
            <a:r>
              <a:rPr lang="en-US" dirty="0"/>
              <a:t>In our analysis, we encountered a unique challenge when attempting to assign a cost to false negatives (FN), particularly in a context where FN could signify life-threatening situations. The complexity arises in a way that how do we quantify the cost of a potential loss of life?</a:t>
            </a:r>
            <a:endParaRPr lang="en-US" dirty="0">
              <a:cs typeface="Calibri" panose="020F0502020204030204"/>
            </a:endParaRPr>
          </a:p>
          <a:p>
            <a:r>
              <a:rPr lang="en-US" dirty="0"/>
              <a:t>To address this, we've made a key assumption that indicates the significance of false negatives in our case. We consider that when we encounter a false negative scenario, we are assuming the patient might be readmitted under critical circumstances and that would result in a higher cost. A tentative cost for this is $18,500.</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F92EEC1-ABAA-F74E-B541-D40730688523}" type="slidenum">
              <a:rPr lang="en-US" smtClean="0"/>
              <a:t>12</a:t>
            </a:fld>
            <a:endParaRPr lang="en-US"/>
          </a:p>
        </p:txBody>
      </p:sp>
    </p:spTree>
    <p:extLst>
      <p:ext uri="{BB962C8B-B14F-4D97-AF65-F5344CB8AC3E}">
        <p14:creationId xmlns:p14="http://schemas.microsoft.com/office/powerpoint/2010/main" val="3207225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the optimal model for predicting 30-day hospital readmissions, we conducted a comparative analysis across key performance metrics. Our focus was not just on accuracy, but rather on a comprehensive assessment that balances precision, sensitivity, and model cost.</a:t>
            </a:r>
          </a:p>
          <a:p>
            <a:endParaRPr lang="en-US" dirty="0">
              <a:ea typeface="Calibri"/>
              <a:cs typeface="Calibri"/>
            </a:endParaRPr>
          </a:p>
          <a:p>
            <a:r>
              <a:rPr lang="en-US" dirty="0">
                <a:ea typeface="Calibri"/>
                <a:cs typeface="Calibri"/>
              </a:rPr>
              <a:t>If you see the chart carefully, Naïve Bayes, Discriminant and KNN have high model cost which can be eliminated from our assessment. All the other models performs better and similarly across all the parameters. </a:t>
            </a:r>
          </a:p>
          <a:p>
            <a:endParaRPr lang="en-US" dirty="0">
              <a:ea typeface="Calibri"/>
              <a:cs typeface="Calibri"/>
            </a:endParaRPr>
          </a:p>
          <a:p>
            <a:r>
              <a:rPr lang="en-US" dirty="0">
                <a:ea typeface="Calibri"/>
                <a:cs typeface="Calibri"/>
              </a:rPr>
              <a:t>This is an overview on selecting the best model. We need to dive deeper into further details in order to find the optimal model which will be explained in the next slides. </a:t>
            </a:r>
          </a:p>
        </p:txBody>
      </p:sp>
      <p:sp>
        <p:nvSpPr>
          <p:cNvPr id="4" name="Slide Number Placeholder 3"/>
          <p:cNvSpPr>
            <a:spLocks noGrp="1"/>
          </p:cNvSpPr>
          <p:nvPr>
            <p:ph type="sldNum" sz="quarter" idx="5"/>
          </p:nvPr>
        </p:nvSpPr>
        <p:spPr/>
        <p:txBody>
          <a:bodyPr/>
          <a:lstStyle/>
          <a:p>
            <a:fld id="{2F92EEC1-ABAA-F74E-B541-D40730688523}" type="slidenum">
              <a:rPr lang="en-US" smtClean="0"/>
              <a:t>13</a:t>
            </a:fld>
            <a:endParaRPr lang="en-US"/>
          </a:p>
        </p:txBody>
      </p:sp>
    </p:spTree>
    <p:extLst>
      <p:ext uri="{BB962C8B-B14F-4D97-AF65-F5344CB8AC3E}">
        <p14:creationId xmlns:p14="http://schemas.microsoft.com/office/powerpoint/2010/main" val="394245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compare all the models that we have run, we decided to create a table including the confusion matrix and different measures of accuracy across all models. We also calculated cost for each model which was explained in previous slides. Further, we created a heat map to display the effectiveness of all the models across different measures of accuracy. For our business case we are more concerned with reducing the number of false negatives and increasing sensitivity because we want to minimize the number of instances where we are telling a patient that they will not be readmitted when they actually will be. False negatives in our case could mean cost of life or huge medical expenses in future. This is why low model cost is also very important to us. Considering all the factors discussed so far, we decided to look for models with least costs out of all the 5 remaining models, because we have already eliminated Naïve Bayes, KNN and Discriminant by looking at the model cost in line chart in previous slides. The least cost is for Logistic, Boosted and Neural and among these three, the overall accuracy, accuracy of 1 and True Negatives are least for Boosted and hence it was eliminated too. Now for the remaining logistic and neural… although cost for logistic is slightly better than neural its sensitivity is significantly worse, and this is why we decided to make this tradeoff where we accept a marginal increase of $100,000 in cost for a significant increase of 5.2% in sensitivity. </a:t>
            </a:r>
          </a:p>
        </p:txBody>
      </p:sp>
      <p:sp>
        <p:nvSpPr>
          <p:cNvPr id="4" name="Slide Number Placeholder 3"/>
          <p:cNvSpPr>
            <a:spLocks noGrp="1"/>
          </p:cNvSpPr>
          <p:nvPr>
            <p:ph type="sldNum" sz="quarter" idx="5"/>
          </p:nvPr>
        </p:nvSpPr>
        <p:spPr/>
        <p:txBody>
          <a:bodyPr/>
          <a:lstStyle/>
          <a:p>
            <a:fld id="{2F92EEC1-ABAA-F74E-B541-D40730688523}" type="slidenum">
              <a:rPr lang="en-US" smtClean="0"/>
              <a:t>14</a:t>
            </a:fld>
            <a:endParaRPr lang="en-US"/>
          </a:p>
        </p:txBody>
      </p:sp>
    </p:spTree>
    <p:extLst>
      <p:ext uri="{BB962C8B-B14F-4D97-AF65-F5344CB8AC3E}">
        <p14:creationId xmlns:p14="http://schemas.microsoft.com/office/powerpoint/2010/main" val="3915911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 this slide we analyze the ROC and Lift Curve for the selected Neural Network. Although the ROC is not great such as the classroom datasets, it is still not too bad with 70% for both 0 &amp; 1. Similarly, Lift is not great either, but if we consider the top 20% of the population for our concerned category that is readmitted within 30 days, the lift is slightly above 2.</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2F92EEC1-ABAA-F74E-B541-D40730688523}" type="slidenum">
              <a:rPr lang="en-US" smtClean="0"/>
              <a:t>15</a:t>
            </a:fld>
            <a:endParaRPr lang="en-US"/>
          </a:p>
        </p:txBody>
      </p:sp>
    </p:spTree>
    <p:extLst>
      <p:ext uri="{BB962C8B-B14F-4D97-AF65-F5344CB8AC3E}">
        <p14:creationId xmlns:p14="http://schemas.microsoft.com/office/powerpoint/2010/main" val="393165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nothing but a written summary of everything we have talked about in the slide with heat map table. Just to re-iterate, we decided to go ahead with neural because of it’s cost effectiveness and ability to reduce number of false negatives while predicting enough true positives.</a:t>
            </a:r>
          </a:p>
        </p:txBody>
      </p:sp>
      <p:sp>
        <p:nvSpPr>
          <p:cNvPr id="4" name="Slide Number Placeholder 3"/>
          <p:cNvSpPr>
            <a:spLocks noGrp="1"/>
          </p:cNvSpPr>
          <p:nvPr>
            <p:ph type="sldNum" sz="quarter" idx="5"/>
          </p:nvPr>
        </p:nvSpPr>
        <p:spPr/>
        <p:txBody>
          <a:bodyPr/>
          <a:lstStyle/>
          <a:p>
            <a:fld id="{2F92EEC1-ABAA-F74E-B541-D40730688523}" type="slidenum">
              <a:rPr lang="en-US" smtClean="0"/>
              <a:t>16</a:t>
            </a:fld>
            <a:endParaRPr lang="en-US"/>
          </a:p>
        </p:txBody>
      </p:sp>
    </p:spTree>
    <p:extLst>
      <p:ext uri="{BB962C8B-B14F-4D97-AF65-F5344CB8AC3E}">
        <p14:creationId xmlns:p14="http://schemas.microsoft.com/office/powerpoint/2010/main" val="256470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decided to experiment with different cutoffs for our neural network model. The baseline cutoff for our model is 0.5 or 50%. In an effort to increase our sensitivity, we started with a cutoff of 40%. Although sensitivity was almost 80% (an improvement of approximately 20%), the Accuracy of 1 and Model Cost were negatively impacted. We found a “sweet spot” at 45% - where we achieved lowest model cost with a reasonable Accuracy of 1 and Sensitivity. Again, one of our main objectives is to minimize False Negatives – at 662 False Negatives we perform better than the 50% cutoff. </a:t>
            </a:r>
          </a:p>
        </p:txBody>
      </p:sp>
      <p:sp>
        <p:nvSpPr>
          <p:cNvPr id="4" name="Slide Number Placeholder 3"/>
          <p:cNvSpPr>
            <a:spLocks noGrp="1"/>
          </p:cNvSpPr>
          <p:nvPr>
            <p:ph type="sldNum" sz="quarter" idx="5"/>
          </p:nvPr>
        </p:nvSpPr>
        <p:spPr/>
        <p:txBody>
          <a:bodyPr/>
          <a:lstStyle/>
          <a:p>
            <a:fld id="{2F92EEC1-ABAA-F74E-B541-D40730688523}" type="slidenum">
              <a:rPr lang="en-US" smtClean="0"/>
              <a:t>17</a:t>
            </a:fld>
            <a:endParaRPr lang="en-US"/>
          </a:p>
        </p:txBody>
      </p:sp>
    </p:spTree>
    <p:extLst>
      <p:ext uri="{BB962C8B-B14F-4D97-AF65-F5344CB8AC3E}">
        <p14:creationId xmlns:p14="http://schemas.microsoft.com/office/powerpoint/2010/main" val="2454411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our business findings, our model can benefit both healthcare providers and insurance companies. Hospitals can identify the top 20% of patients at high-risk of readmission and can provide follow-up care and patient education to reduce their risks of being readmitted. Hospitals can also use this data to aid them in resource management and planning follow-up care services. Alternatively, insurance companies can also identify patients at higher risk of readmission allowing them to more accurately price premiums and create risk-adjusted policies. Insurance companies can also create policies to reward hospitals for lower readmission rates thus incentivizing better hospital care. </a:t>
            </a:r>
          </a:p>
        </p:txBody>
      </p:sp>
      <p:sp>
        <p:nvSpPr>
          <p:cNvPr id="4" name="Slide Number Placeholder 3"/>
          <p:cNvSpPr>
            <a:spLocks noGrp="1"/>
          </p:cNvSpPr>
          <p:nvPr>
            <p:ph type="sldNum" sz="quarter" idx="5"/>
          </p:nvPr>
        </p:nvSpPr>
        <p:spPr/>
        <p:txBody>
          <a:bodyPr/>
          <a:lstStyle/>
          <a:p>
            <a:fld id="{2F92EEC1-ABAA-F74E-B541-D40730688523}" type="slidenum">
              <a:rPr lang="en-US" smtClean="0"/>
              <a:t>18</a:t>
            </a:fld>
            <a:endParaRPr lang="en-US"/>
          </a:p>
        </p:txBody>
      </p:sp>
    </p:spTree>
    <p:extLst>
      <p:ext uri="{BB962C8B-B14F-4D97-AF65-F5344CB8AC3E}">
        <p14:creationId xmlns:p14="http://schemas.microsoft.com/office/powerpoint/2010/main" val="4101956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a:effectLst/>
                <a:latin typeface="Arial" panose="020B0604020202020204" pitchFamily="34" charset="0"/>
                <a:cs typeface="Arial" panose="020B0604020202020204" pitchFamily="34" charset="0"/>
              </a:rPr>
              <a:t>In conclusion, we have demonstrated that the neural network is the superior predictive model for our application. Because we are predicting a medical diagnosis, the neural network was selected due to its strength in minimizing false negatives and maximizing true positives. Although its F-score is lower than the logistic model, this was a tradeoff we were willing to make at the benefit of lower False Negatives and higher True Positives. Although the baseline cost of the neural network was higher than the logistic model, we were able to reduce its cost by tweaking its cutoff thus making it even more attractive. Therefore, we feel that we were able to strike a strategic balance between accuracy and minimizing False Negatives, all while ensuring cost-effectiveness. </a:t>
            </a:r>
            <a:endParaRPr lang="en-US"/>
          </a:p>
        </p:txBody>
      </p:sp>
      <p:sp>
        <p:nvSpPr>
          <p:cNvPr id="4" name="Slide Number Placeholder 3"/>
          <p:cNvSpPr>
            <a:spLocks noGrp="1"/>
          </p:cNvSpPr>
          <p:nvPr>
            <p:ph type="sldNum" sz="quarter" idx="5"/>
          </p:nvPr>
        </p:nvSpPr>
        <p:spPr/>
        <p:txBody>
          <a:bodyPr/>
          <a:lstStyle/>
          <a:p>
            <a:fld id="{2F92EEC1-ABAA-F74E-B541-D40730688523}" type="slidenum">
              <a:rPr lang="en-US" smtClean="0"/>
              <a:t>19</a:t>
            </a:fld>
            <a:endParaRPr lang="en-US"/>
          </a:p>
        </p:txBody>
      </p:sp>
    </p:spTree>
    <p:extLst>
      <p:ext uri="{BB962C8B-B14F-4D97-AF65-F5344CB8AC3E}">
        <p14:creationId xmlns:p14="http://schemas.microsoft.com/office/powerpoint/2010/main" val="244114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Times New Roman" panose="02020603050405020304" pitchFamily="18" charset="0"/>
              </a:rPr>
              <a:t>Our agenda consists of: an introduction of the dataset, the data processing steps we took and why we took them, the models we used, and lastly the business findings and conclusions we came up with.</a:t>
            </a:r>
          </a:p>
          <a:p>
            <a:endParaRPr lang="en-US"/>
          </a:p>
        </p:txBody>
      </p:sp>
      <p:sp>
        <p:nvSpPr>
          <p:cNvPr id="4" name="Slide Number Placeholder 3"/>
          <p:cNvSpPr>
            <a:spLocks noGrp="1"/>
          </p:cNvSpPr>
          <p:nvPr>
            <p:ph type="sldNum" sz="quarter" idx="5"/>
          </p:nvPr>
        </p:nvSpPr>
        <p:spPr/>
        <p:txBody>
          <a:bodyPr/>
          <a:lstStyle/>
          <a:p>
            <a:fld id="{2F92EEC1-ABAA-F74E-B541-D40730688523}" type="slidenum">
              <a:rPr lang="en-US" smtClean="0"/>
              <a:t>2</a:t>
            </a:fld>
            <a:endParaRPr lang="en-US"/>
          </a:p>
        </p:txBody>
      </p:sp>
    </p:spTree>
    <p:extLst>
      <p:ext uri="{BB962C8B-B14F-4D97-AF65-F5344CB8AC3E}">
        <p14:creationId xmlns:p14="http://schemas.microsoft.com/office/powerpoint/2010/main" val="1307385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a:effectLst/>
                <a:latin typeface="Arial" panose="020B0604020202020204" pitchFamily="34" charset="0"/>
                <a:cs typeface="Arial" panose="020B0604020202020204" pitchFamily="34" charset="0"/>
              </a:rPr>
              <a:t>In conclusion, we have demonstrated that the neural network is the superior predictive model for our application. Because we are predicting a medical diagnosis, the neural network was selected due to its strength in minimizing false negatives and maximizing true positives. Although its F-score is lower than the logistic model, this was a tradeoff we were willing to make at the benefit of lower False Negatives and higher True Positives. Although the baseline cost of the neural network was higher than the logistic model, we were able to reduce its cost by tweaking its cutoff thus making it even more attractive. Therefore, we feel that we were able to strike a strategic balance between accuracy and minimizing False Negatives, all while ensuring cost-effectiveness. </a:t>
            </a:r>
            <a:endParaRPr lang="en-US"/>
          </a:p>
        </p:txBody>
      </p:sp>
      <p:sp>
        <p:nvSpPr>
          <p:cNvPr id="4" name="Slide Number Placeholder 3"/>
          <p:cNvSpPr>
            <a:spLocks noGrp="1"/>
          </p:cNvSpPr>
          <p:nvPr>
            <p:ph type="sldNum" sz="quarter" idx="5"/>
          </p:nvPr>
        </p:nvSpPr>
        <p:spPr/>
        <p:txBody>
          <a:bodyPr/>
          <a:lstStyle/>
          <a:p>
            <a:fld id="{2F92EEC1-ABAA-F74E-B541-D40730688523}" type="slidenum">
              <a:rPr lang="en-US" smtClean="0"/>
              <a:t>20</a:t>
            </a:fld>
            <a:endParaRPr lang="en-US"/>
          </a:p>
        </p:txBody>
      </p:sp>
    </p:spTree>
    <p:extLst>
      <p:ext uri="{BB962C8B-B14F-4D97-AF65-F5344CB8AC3E}">
        <p14:creationId xmlns:p14="http://schemas.microsoft.com/office/powerpoint/2010/main" val="3368097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explain since this is the most important predictor for our target variable we wanted to explore it further and found a direct proportion of pre-admission with readmission. Out of all the patients who were not readmitted 75% of them are first timers and out of all the patients who were readmitted only 50% of them were first timer.</a:t>
            </a:r>
          </a:p>
        </p:txBody>
      </p:sp>
      <p:sp>
        <p:nvSpPr>
          <p:cNvPr id="4" name="Slide Number Placeholder 3"/>
          <p:cNvSpPr>
            <a:spLocks noGrp="1"/>
          </p:cNvSpPr>
          <p:nvPr>
            <p:ph type="sldNum" sz="quarter" idx="5"/>
          </p:nvPr>
        </p:nvSpPr>
        <p:spPr/>
        <p:txBody>
          <a:bodyPr/>
          <a:lstStyle/>
          <a:p>
            <a:fld id="{2F92EEC1-ABAA-F74E-B541-D40730688523}" type="slidenum">
              <a:rPr lang="en-US" smtClean="0"/>
              <a:t>23</a:t>
            </a:fld>
            <a:endParaRPr lang="en-US"/>
          </a:p>
        </p:txBody>
      </p:sp>
    </p:spTree>
    <p:extLst>
      <p:ext uri="{BB962C8B-B14F-4D97-AF65-F5344CB8AC3E}">
        <p14:creationId xmlns:p14="http://schemas.microsoft.com/office/powerpoint/2010/main" val="405377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Times New Roman" panose="02020603050405020304" pitchFamily="18" charset="0"/>
              </a:rPr>
              <a:t>Our dataset centers on individuals diagnosed with diabetes, covering a time span from 1999 to 2008 and it includes 130 U.S. hospitals.</a:t>
            </a:r>
          </a:p>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Times New Roman" panose="02020603050405020304" pitchFamily="18" charset="0"/>
              </a:rPr>
              <a:t> </a:t>
            </a:r>
            <a:r>
              <a:rPr lang="en-US" b="0" i="0">
                <a:solidFill>
                  <a:srgbClr val="0F0F0F"/>
                </a:solidFill>
                <a:effectLst/>
                <a:latin typeface="Söhne"/>
              </a:rPr>
              <a:t>Even though we know that taking preventive and therapeutic actions can be really helpful, sometimes the care provided in hospitals isn't consistent. This inconsistency can make it hard to control blood sugar levels effectively. The result? Higher costs for returning to the hospital, more problems for patients, and an increased chance of serious illness or even death.</a:t>
            </a:r>
          </a:p>
          <a:p>
            <a:pPr marL="0" marR="0">
              <a:lnSpc>
                <a:spcPct val="107000"/>
              </a:lnSpc>
              <a:spcBef>
                <a:spcPts val="0"/>
              </a:spcBef>
              <a:spcAft>
                <a:spcPts val="800"/>
              </a:spcAft>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Times New Roman" panose="02020603050405020304" pitchFamily="18" charset="0"/>
              </a:rPr>
              <a:t>This data set is comprised of a hundred and one thousand seven hundred sixty six rows and 50 columns, it captures a wide range of patient scenarios. Each row corresponds to a hospitalized patient diagnosed with diabetes, having undergone lab work, received medications, and experienced stays of up to 14 days.</a:t>
            </a:r>
          </a:p>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Times New Roman" panose="02020603050405020304" pitchFamily="18" charset="0"/>
              </a:rPr>
              <a:t>The dataset offers a comprehensive view of the patient's healthcare journey. Patient details, admission information, physician specialties, lab test results, HbA1c data, diagnosis, medication history, and records of outpatient, inpatient, and emergency visits in the year preceding hospitalization.</a:t>
            </a:r>
          </a:p>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Times New Roman" panose="02020603050405020304" pitchFamily="18" charset="0"/>
              </a:rPr>
              <a:t>Our primary objective is to evaluate early readmission within 30 days of discharge, a metric that can reveal crucial insights of the complexities of diabetes management.</a:t>
            </a:r>
          </a:p>
          <a:p>
            <a:endParaRPr lang="en-US"/>
          </a:p>
        </p:txBody>
      </p:sp>
      <p:sp>
        <p:nvSpPr>
          <p:cNvPr id="4" name="Slide Number Placeholder 3"/>
          <p:cNvSpPr>
            <a:spLocks noGrp="1"/>
          </p:cNvSpPr>
          <p:nvPr>
            <p:ph type="sldNum" sz="quarter" idx="5"/>
          </p:nvPr>
        </p:nvSpPr>
        <p:spPr/>
        <p:txBody>
          <a:bodyPr/>
          <a:lstStyle/>
          <a:p>
            <a:fld id="{2F92EEC1-ABAA-F74E-B541-D40730688523}" type="slidenum">
              <a:rPr lang="en-US" smtClean="0"/>
              <a:t>3</a:t>
            </a:fld>
            <a:endParaRPr lang="en-US"/>
          </a:p>
        </p:txBody>
      </p:sp>
    </p:spTree>
    <p:extLst>
      <p:ext uri="{BB962C8B-B14F-4D97-AF65-F5344CB8AC3E}">
        <p14:creationId xmlns:p14="http://schemas.microsoft.com/office/powerpoint/2010/main" val="18462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To Start off with our Data preprocessing, our target value  "</a:t>
            </a:r>
            <a:r>
              <a:rPr lang="en-US" err="1">
                <a:ea typeface="Calibri" panose="020F0502020204030204"/>
                <a:cs typeface="Calibri" panose="020F0502020204030204"/>
              </a:rPr>
              <a:t>Readdmitted</a:t>
            </a:r>
            <a:r>
              <a:rPr lang="en-US">
                <a:ea typeface="Calibri" panose="020F0502020204030204"/>
                <a:cs typeface="Calibri" panose="020F0502020204030204"/>
              </a:rPr>
              <a:t>" was converted to binary target where initially we eliminated all rows with Readmission after 30 days as Readmission less than 30 days was a bigger concern, and the complexity was reduced to either yes or no through this process reducing total number of rows to 66,221. After that we dealt with the missing values where we eliminated 2 columns where there were more than 40% missing values and another additional 3121 missing value rows were eliminated from 4 columns indicated in the image.</a:t>
            </a: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2F92EEC1-ABAA-F74E-B541-D40730688523}" type="slidenum">
              <a:rPr lang="en-US" smtClean="0"/>
              <a:t>4</a:t>
            </a:fld>
            <a:endParaRPr lang="en-US"/>
          </a:p>
        </p:txBody>
      </p:sp>
    </p:spTree>
    <p:extLst>
      <p:ext uri="{BB962C8B-B14F-4D97-AF65-F5344CB8AC3E}">
        <p14:creationId xmlns:p14="http://schemas.microsoft.com/office/powerpoint/2010/main" val="118027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we can talk about the time we took to understand the data and all columns manually decide which might be useful and non-useful columns. Took out another 8 columns because those were all different kinds of IDs and not useful for modeling.</a:t>
            </a:r>
          </a:p>
          <a:p>
            <a:r>
              <a:rPr lang="en-US"/>
              <a:t>Now we can explain we ran a basic logistic model with now remaining 40 columns and selected everything for now with more that 90% significance. It left us with 16 columns to work</a:t>
            </a:r>
          </a:p>
          <a:p>
            <a:endParaRPr lang="en-US">
              <a:ea typeface="Calibri"/>
              <a:cs typeface="Calibri"/>
            </a:endParaRPr>
          </a:p>
          <a:p>
            <a:r>
              <a:rPr lang="en-US">
                <a:ea typeface="Calibri"/>
                <a:cs typeface="Calibri"/>
              </a:rPr>
              <a:t>Further </a:t>
            </a:r>
            <a:r>
              <a:rPr lang="en-US"/>
              <a:t>refinement was done by looking at all the columns manually and eliminating all the non-useful columns such as </a:t>
            </a:r>
            <a:r>
              <a:rPr lang="en-US" err="1"/>
              <a:t>patient_nbr</a:t>
            </a:r>
            <a:r>
              <a:rPr lang="en-US"/>
              <a:t>, </a:t>
            </a:r>
            <a:r>
              <a:rPr lang="en-US" err="1"/>
              <a:t>encounter_id</a:t>
            </a:r>
            <a:r>
              <a:rPr lang="en-US"/>
              <a:t> and other </a:t>
            </a:r>
            <a:r>
              <a:rPr lang="en-US" err="1"/>
              <a:t>diag_id</a:t>
            </a:r>
            <a:r>
              <a:rPr lang="en-US"/>
              <a:t> columns, which reduced another 8 columns. After that we did a basic logistic model to remaining 40 columns where we eliminated all columns with a significance less than 90% and as a result of that we had 16 columns to work with.</a:t>
            </a:r>
            <a:endParaRPr lang="en-US">
              <a:ea typeface="Calibri"/>
              <a:cs typeface="Calibri"/>
            </a:endParaRPr>
          </a:p>
        </p:txBody>
      </p:sp>
      <p:sp>
        <p:nvSpPr>
          <p:cNvPr id="4" name="Slide Number Placeholder 3"/>
          <p:cNvSpPr>
            <a:spLocks noGrp="1"/>
          </p:cNvSpPr>
          <p:nvPr>
            <p:ph type="sldNum" sz="quarter" idx="5"/>
          </p:nvPr>
        </p:nvSpPr>
        <p:spPr/>
        <p:txBody>
          <a:bodyPr/>
          <a:lstStyle/>
          <a:p>
            <a:fld id="{2F92EEC1-ABAA-F74E-B541-D40730688523}" type="slidenum">
              <a:rPr lang="en-US" smtClean="0"/>
              <a:t>5</a:t>
            </a:fld>
            <a:endParaRPr lang="en-US"/>
          </a:p>
        </p:txBody>
      </p:sp>
    </p:spTree>
    <p:extLst>
      <p:ext uri="{BB962C8B-B14F-4D97-AF65-F5344CB8AC3E}">
        <p14:creationId xmlns:p14="http://schemas.microsoft.com/office/powerpoint/2010/main" val="1941003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performed feature engineering for the highlighted columns because these are useful predictors and had lots of categories. To reduce complexity we grouped and recoded values in these columns which will be explained next in detail.</a:t>
            </a:r>
          </a:p>
          <a:p>
            <a:pPr>
              <a:defRPr/>
            </a:pPr>
            <a:endParaRPr lang="en-US">
              <a:ea typeface="Calibri"/>
              <a:cs typeface="Calibri"/>
            </a:endParaRPr>
          </a:p>
          <a:p>
            <a:pPr>
              <a:defRPr/>
            </a:pPr>
            <a:endParaRPr lang="en-US">
              <a:ea typeface="Calibri"/>
              <a:cs typeface="Calibri"/>
            </a:endParaRPr>
          </a:p>
        </p:txBody>
      </p:sp>
      <p:sp>
        <p:nvSpPr>
          <p:cNvPr id="4" name="Slide Number Placeholder 3"/>
          <p:cNvSpPr>
            <a:spLocks noGrp="1"/>
          </p:cNvSpPr>
          <p:nvPr>
            <p:ph type="sldNum" sz="quarter" idx="5"/>
          </p:nvPr>
        </p:nvSpPr>
        <p:spPr/>
        <p:txBody>
          <a:bodyPr/>
          <a:lstStyle/>
          <a:p>
            <a:fld id="{2F92EEC1-ABAA-F74E-B541-D40730688523}" type="slidenum">
              <a:rPr lang="en-US" smtClean="0"/>
              <a:t>6</a:t>
            </a:fld>
            <a:endParaRPr lang="en-US"/>
          </a:p>
        </p:txBody>
      </p:sp>
    </p:spTree>
    <p:extLst>
      <p:ext uri="{BB962C8B-B14F-4D97-AF65-F5344CB8AC3E}">
        <p14:creationId xmlns:p14="http://schemas.microsoft.com/office/powerpoint/2010/main" val="1181824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As discussed in the previous slide we have 4 categorical columns and discharge disposition id is one of the columns. Initially this column appeared to be a continuous variable by looking at its numerical values. However, upon closer examination, we realized that each number actually corresponds to a specific discharge scenario. To reduce the complexity of the model, we performed data reduction techniques that involved combining the categories into more general groups. We did this by looking the row percentages for each category in relation to our target variable and then grouping those with similar percentages. As we see from category 20 to 25 there is a zero percentage of chance of readmission, so we grouped these categories into single category, in the same manner we grouped the rest of the categories. We experimented with various groupings and, after several trials, concluded that four groups provided the best balance between simplicity and accuracy of the model. Ultimately we were able to narrow down from 25 to just 4 distinct categories.</a:t>
            </a:r>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F92EEC1-ABAA-F74E-B541-D40730688523}" type="slidenum">
              <a:rPr lang="en-US" smtClean="0"/>
              <a:t>7</a:t>
            </a:fld>
            <a:endParaRPr lang="en-US"/>
          </a:p>
        </p:txBody>
      </p:sp>
    </p:spTree>
    <p:extLst>
      <p:ext uri="{BB962C8B-B14F-4D97-AF65-F5344CB8AC3E}">
        <p14:creationId xmlns:p14="http://schemas.microsoft.com/office/powerpoint/2010/main" val="257372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'Age' variable, we tabulated the row percentages for each age group against our target outcome, similar to the method applied to the '</a:t>
            </a:r>
            <a:r>
              <a:rPr lang="en-US" err="1"/>
              <a:t>discharge_disposition_id</a:t>
            </a:r>
            <a:r>
              <a:rPr lang="en-US"/>
              <a:t>' column. We grouped categories based on the percentage of admissions and the associated risk level across different age ranges. Though that higher readmission risks are likely to be for older age groups, our analysis surprisingly suggested individuals aged 20-30 were at the greatest risk of readmission. </a:t>
            </a:r>
            <a:endParaRPr lang="en-US">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F92EEC1-ABAA-F74E-B541-D40730688523}" type="slidenum">
              <a:rPr lang="en-US" smtClean="0"/>
              <a:t>8</a:t>
            </a:fld>
            <a:endParaRPr lang="en-US"/>
          </a:p>
        </p:txBody>
      </p:sp>
    </p:spTree>
    <p:extLst>
      <p:ext uri="{BB962C8B-B14F-4D97-AF65-F5344CB8AC3E}">
        <p14:creationId xmlns:p14="http://schemas.microsoft.com/office/powerpoint/2010/main" val="2923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t>
            </a:r>
            <a:r>
              <a:rPr lang="en-US" err="1"/>
              <a:t>max_glu_serum</a:t>
            </a:r>
            <a:r>
              <a:rPr lang="en-US"/>
              <a:t> we combined none and norm categories into a single category and named it norm, we can say that &gt;200 and &gt;300 are too far apart with respect to row percentage and it aligns with our research where more than 200 is high but more than 300 is critical. It can be confirmed from table that chance of readmission suddenly increases as glucose level goes past 300.</a:t>
            </a:r>
          </a:p>
          <a:p>
            <a:endParaRPr lang="en-US"/>
          </a:p>
          <a:p>
            <a:r>
              <a:rPr lang="en-US"/>
              <a:t>For A1Cresult we decided to combine both &gt;7 &amp; &gt;8  and renamed it as Positive as they have almost same row% in the target and as per our research a patient is considered diabetic if it’s more than 6.5 and our table narrates the same story as &gt;7 &amp; &gt;8  are pretty close.</a:t>
            </a:r>
            <a:endParaRPr lang="en-US">
              <a:cs typeface="Calibri"/>
            </a:endParaRPr>
          </a:p>
        </p:txBody>
      </p:sp>
      <p:sp>
        <p:nvSpPr>
          <p:cNvPr id="4" name="Slide Number Placeholder 3"/>
          <p:cNvSpPr>
            <a:spLocks noGrp="1"/>
          </p:cNvSpPr>
          <p:nvPr>
            <p:ph type="sldNum" sz="quarter" idx="5"/>
          </p:nvPr>
        </p:nvSpPr>
        <p:spPr/>
        <p:txBody>
          <a:bodyPr/>
          <a:lstStyle/>
          <a:p>
            <a:fld id="{2F92EEC1-ABAA-F74E-B541-D40730688523}" type="slidenum">
              <a:rPr lang="en-US" smtClean="0"/>
              <a:t>9</a:t>
            </a:fld>
            <a:endParaRPr lang="en-US"/>
          </a:p>
        </p:txBody>
      </p:sp>
    </p:spTree>
    <p:extLst>
      <p:ext uri="{BB962C8B-B14F-4D97-AF65-F5344CB8AC3E}">
        <p14:creationId xmlns:p14="http://schemas.microsoft.com/office/powerpoint/2010/main" val="312010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DAE88-57E5-D1B6-C071-1C76B8FD0E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81BAFB-8953-61E7-540A-FBE449A50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723D7B-CB0B-FDC4-4F52-A6687E138252}"/>
              </a:ext>
            </a:extLst>
          </p:cNvPr>
          <p:cNvSpPr>
            <a:spLocks noGrp="1"/>
          </p:cNvSpPr>
          <p:nvPr>
            <p:ph type="dt" sz="half" idx="10"/>
          </p:nvPr>
        </p:nvSpPr>
        <p:spPr/>
        <p:txBody>
          <a:bodyPr/>
          <a:lstStyle/>
          <a:p>
            <a:fld id="{CC3EDA09-76C9-8448-9758-E73EA921618C}" type="datetime1">
              <a:rPr lang="en-US" smtClean="0"/>
              <a:t>5/23/2024</a:t>
            </a:fld>
            <a:endParaRPr lang="en-US"/>
          </a:p>
        </p:txBody>
      </p:sp>
      <p:sp>
        <p:nvSpPr>
          <p:cNvPr id="5" name="Footer Placeholder 4">
            <a:extLst>
              <a:ext uri="{FF2B5EF4-FFF2-40B4-BE49-F238E27FC236}">
                <a16:creationId xmlns:a16="http://schemas.microsoft.com/office/drawing/2014/main" id="{39DCA83B-C3D3-6AE1-444A-878506486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E6172C-A364-FBAD-DA33-DCD25AEEAEC6}"/>
              </a:ext>
            </a:extLst>
          </p:cNvPr>
          <p:cNvSpPr>
            <a:spLocks noGrp="1"/>
          </p:cNvSpPr>
          <p:nvPr>
            <p:ph type="sldNum" sz="quarter" idx="12"/>
          </p:nvPr>
        </p:nvSpPr>
        <p:spPr/>
        <p:txBody>
          <a:bodyPr/>
          <a:lstStyle/>
          <a:p>
            <a:fld id="{36CEE081-F764-C044-BAAD-26C98F60D085}" type="slidenum">
              <a:rPr lang="en-US" smtClean="0"/>
              <a:t>‹#›</a:t>
            </a:fld>
            <a:endParaRPr lang="en-US"/>
          </a:p>
        </p:txBody>
      </p:sp>
    </p:spTree>
    <p:extLst>
      <p:ext uri="{BB962C8B-B14F-4D97-AF65-F5344CB8AC3E}">
        <p14:creationId xmlns:p14="http://schemas.microsoft.com/office/powerpoint/2010/main" val="1143053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0BBD-36B7-41E6-D080-AAD36AA5D4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003905-8B06-C7B7-16F2-1510E324AC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B45FF-9701-0F71-2514-2650F06D98B9}"/>
              </a:ext>
            </a:extLst>
          </p:cNvPr>
          <p:cNvSpPr>
            <a:spLocks noGrp="1"/>
          </p:cNvSpPr>
          <p:nvPr>
            <p:ph type="dt" sz="half" idx="10"/>
          </p:nvPr>
        </p:nvSpPr>
        <p:spPr/>
        <p:txBody>
          <a:bodyPr/>
          <a:lstStyle/>
          <a:p>
            <a:fld id="{C8C74BBE-6F7C-B448-AC22-19D9784C99BD}" type="datetime1">
              <a:rPr lang="en-US" smtClean="0"/>
              <a:t>5/23/2024</a:t>
            </a:fld>
            <a:endParaRPr lang="en-US"/>
          </a:p>
        </p:txBody>
      </p:sp>
      <p:sp>
        <p:nvSpPr>
          <p:cNvPr id="5" name="Footer Placeholder 4">
            <a:extLst>
              <a:ext uri="{FF2B5EF4-FFF2-40B4-BE49-F238E27FC236}">
                <a16:creationId xmlns:a16="http://schemas.microsoft.com/office/drawing/2014/main" id="{14BCCEC4-360A-FFA4-CE5C-BFC12D070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4897F-FD18-B301-6084-2B7CA29F0CC4}"/>
              </a:ext>
            </a:extLst>
          </p:cNvPr>
          <p:cNvSpPr>
            <a:spLocks noGrp="1"/>
          </p:cNvSpPr>
          <p:nvPr>
            <p:ph type="sldNum" sz="quarter" idx="12"/>
          </p:nvPr>
        </p:nvSpPr>
        <p:spPr/>
        <p:txBody>
          <a:bodyPr/>
          <a:lstStyle/>
          <a:p>
            <a:fld id="{36CEE081-F764-C044-BAAD-26C98F60D085}" type="slidenum">
              <a:rPr lang="en-US" smtClean="0"/>
              <a:t>‹#›</a:t>
            </a:fld>
            <a:endParaRPr lang="en-US"/>
          </a:p>
        </p:txBody>
      </p:sp>
    </p:spTree>
    <p:extLst>
      <p:ext uri="{BB962C8B-B14F-4D97-AF65-F5344CB8AC3E}">
        <p14:creationId xmlns:p14="http://schemas.microsoft.com/office/powerpoint/2010/main" val="346510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A283A6-BE9F-E39F-C2C7-0692A0F741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9F1354-6DAA-8278-E63D-09A94B084E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69B58-B110-5A11-565C-5397896F690F}"/>
              </a:ext>
            </a:extLst>
          </p:cNvPr>
          <p:cNvSpPr>
            <a:spLocks noGrp="1"/>
          </p:cNvSpPr>
          <p:nvPr>
            <p:ph type="dt" sz="half" idx="10"/>
          </p:nvPr>
        </p:nvSpPr>
        <p:spPr/>
        <p:txBody>
          <a:bodyPr/>
          <a:lstStyle/>
          <a:p>
            <a:fld id="{73C01E5A-A35C-4143-BA05-E2CB11D701FD}" type="datetime1">
              <a:rPr lang="en-US" smtClean="0"/>
              <a:t>5/23/2024</a:t>
            </a:fld>
            <a:endParaRPr lang="en-US"/>
          </a:p>
        </p:txBody>
      </p:sp>
      <p:sp>
        <p:nvSpPr>
          <p:cNvPr id="5" name="Footer Placeholder 4">
            <a:extLst>
              <a:ext uri="{FF2B5EF4-FFF2-40B4-BE49-F238E27FC236}">
                <a16:creationId xmlns:a16="http://schemas.microsoft.com/office/drawing/2014/main" id="{3AF2E898-196D-7D1A-9F85-43F9E65E1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822AF-FEC2-C010-320C-823A8E5CFA63}"/>
              </a:ext>
            </a:extLst>
          </p:cNvPr>
          <p:cNvSpPr>
            <a:spLocks noGrp="1"/>
          </p:cNvSpPr>
          <p:nvPr>
            <p:ph type="sldNum" sz="quarter" idx="12"/>
          </p:nvPr>
        </p:nvSpPr>
        <p:spPr/>
        <p:txBody>
          <a:bodyPr/>
          <a:lstStyle/>
          <a:p>
            <a:fld id="{36CEE081-F764-C044-BAAD-26C98F60D085}" type="slidenum">
              <a:rPr lang="en-US" smtClean="0"/>
              <a:t>‹#›</a:t>
            </a:fld>
            <a:endParaRPr lang="en-US"/>
          </a:p>
        </p:txBody>
      </p:sp>
    </p:spTree>
    <p:extLst>
      <p:ext uri="{BB962C8B-B14F-4D97-AF65-F5344CB8AC3E}">
        <p14:creationId xmlns:p14="http://schemas.microsoft.com/office/powerpoint/2010/main" val="73114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3FABB-7C0D-0E47-FA7E-D70D5C00BD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A0889-ADD6-673B-7C13-DE4A734E5E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F6D82-92F1-516F-52A7-3CD35EDFE279}"/>
              </a:ext>
            </a:extLst>
          </p:cNvPr>
          <p:cNvSpPr>
            <a:spLocks noGrp="1"/>
          </p:cNvSpPr>
          <p:nvPr>
            <p:ph type="dt" sz="half" idx="10"/>
          </p:nvPr>
        </p:nvSpPr>
        <p:spPr/>
        <p:txBody>
          <a:bodyPr/>
          <a:lstStyle/>
          <a:p>
            <a:fld id="{8AB3C64E-0EFA-314D-8281-7E935FCA2E2F}" type="datetime1">
              <a:rPr lang="en-US" smtClean="0"/>
              <a:t>5/23/2024</a:t>
            </a:fld>
            <a:endParaRPr lang="en-US"/>
          </a:p>
        </p:txBody>
      </p:sp>
      <p:sp>
        <p:nvSpPr>
          <p:cNvPr id="5" name="Footer Placeholder 4">
            <a:extLst>
              <a:ext uri="{FF2B5EF4-FFF2-40B4-BE49-F238E27FC236}">
                <a16:creationId xmlns:a16="http://schemas.microsoft.com/office/drawing/2014/main" id="{B7374AAD-D4E4-1561-C5D0-FB6D5B8E4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195A1-42AC-5E41-F5B0-87AD56FB77AF}"/>
              </a:ext>
            </a:extLst>
          </p:cNvPr>
          <p:cNvSpPr>
            <a:spLocks noGrp="1"/>
          </p:cNvSpPr>
          <p:nvPr>
            <p:ph type="sldNum" sz="quarter" idx="12"/>
          </p:nvPr>
        </p:nvSpPr>
        <p:spPr/>
        <p:txBody>
          <a:bodyPr/>
          <a:lstStyle/>
          <a:p>
            <a:fld id="{36CEE081-F764-C044-BAAD-26C98F60D085}" type="slidenum">
              <a:rPr lang="en-US" smtClean="0"/>
              <a:t>‹#›</a:t>
            </a:fld>
            <a:endParaRPr lang="en-US"/>
          </a:p>
        </p:txBody>
      </p:sp>
    </p:spTree>
    <p:extLst>
      <p:ext uri="{BB962C8B-B14F-4D97-AF65-F5344CB8AC3E}">
        <p14:creationId xmlns:p14="http://schemas.microsoft.com/office/powerpoint/2010/main" val="306905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E036-38A1-6DFD-A145-5339B6F08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DD4711-DC9F-BCD7-D360-152EA308F3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1B8133-E135-568F-0FA5-328BB3230B86}"/>
              </a:ext>
            </a:extLst>
          </p:cNvPr>
          <p:cNvSpPr>
            <a:spLocks noGrp="1"/>
          </p:cNvSpPr>
          <p:nvPr>
            <p:ph type="dt" sz="half" idx="10"/>
          </p:nvPr>
        </p:nvSpPr>
        <p:spPr/>
        <p:txBody>
          <a:bodyPr/>
          <a:lstStyle/>
          <a:p>
            <a:fld id="{67FB5128-27C2-5E4A-A646-9463DE800442}" type="datetime1">
              <a:rPr lang="en-US" smtClean="0"/>
              <a:t>5/23/2024</a:t>
            </a:fld>
            <a:endParaRPr lang="en-US"/>
          </a:p>
        </p:txBody>
      </p:sp>
      <p:sp>
        <p:nvSpPr>
          <p:cNvPr id="5" name="Footer Placeholder 4">
            <a:extLst>
              <a:ext uri="{FF2B5EF4-FFF2-40B4-BE49-F238E27FC236}">
                <a16:creationId xmlns:a16="http://schemas.microsoft.com/office/drawing/2014/main" id="{1E8170C8-C0E0-3DF6-A9A4-95EDA83EF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F23D65-E968-33BD-8A65-C0BCD63C7BE7}"/>
              </a:ext>
            </a:extLst>
          </p:cNvPr>
          <p:cNvSpPr>
            <a:spLocks noGrp="1"/>
          </p:cNvSpPr>
          <p:nvPr>
            <p:ph type="sldNum" sz="quarter" idx="12"/>
          </p:nvPr>
        </p:nvSpPr>
        <p:spPr/>
        <p:txBody>
          <a:bodyPr/>
          <a:lstStyle/>
          <a:p>
            <a:fld id="{36CEE081-F764-C044-BAAD-26C98F60D085}" type="slidenum">
              <a:rPr lang="en-US" smtClean="0"/>
              <a:t>‹#›</a:t>
            </a:fld>
            <a:endParaRPr lang="en-US"/>
          </a:p>
        </p:txBody>
      </p:sp>
    </p:spTree>
    <p:extLst>
      <p:ext uri="{BB962C8B-B14F-4D97-AF65-F5344CB8AC3E}">
        <p14:creationId xmlns:p14="http://schemas.microsoft.com/office/powerpoint/2010/main" val="4278751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B018-5BF5-17FA-2AE7-F199C5B16D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6C345-F492-D14F-E55D-E14C197EF1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87954B-9D83-57D5-0A84-068ACD7476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7E4AD3-6D7C-52D3-9044-FA3112A11AD7}"/>
              </a:ext>
            </a:extLst>
          </p:cNvPr>
          <p:cNvSpPr>
            <a:spLocks noGrp="1"/>
          </p:cNvSpPr>
          <p:nvPr>
            <p:ph type="dt" sz="half" idx="10"/>
          </p:nvPr>
        </p:nvSpPr>
        <p:spPr/>
        <p:txBody>
          <a:bodyPr/>
          <a:lstStyle/>
          <a:p>
            <a:fld id="{37A3BEAF-CCF4-DA46-BAB2-520796265F56}" type="datetime1">
              <a:rPr lang="en-US" smtClean="0"/>
              <a:t>5/23/2024</a:t>
            </a:fld>
            <a:endParaRPr lang="en-US"/>
          </a:p>
        </p:txBody>
      </p:sp>
      <p:sp>
        <p:nvSpPr>
          <p:cNvPr id="6" name="Footer Placeholder 5">
            <a:extLst>
              <a:ext uri="{FF2B5EF4-FFF2-40B4-BE49-F238E27FC236}">
                <a16:creationId xmlns:a16="http://schemas.microsoft.com/office/drawing/2014/main" id="{35D2B88C-3858-7C51-AA38-40C26872D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A44EEA-056E-EE36-A5B0-D224BEC15FC0}"/>
              </a:ext>
            </a:extLst>
          </p:cNvPr>
          <p:cNvSpPr>
            <a:spLocks noGrp="1"/>
          </p:cNvSpPr>
          <p:nvPr>
            <p:ph type="sldNum" sz="quarter" idx="12"/>
          </p:nvPr>
        </p:nvSpPr>
        <p:spPr/>
        <p:txBody>
          <a:bodyPr/>
          <a:lstStyle/>
          <a:p>
            <a:fld id="{36CEE081-F764-C044-BAAD-26C98F60D085}" type="slidenum">
              <a:rPr lang="en-US" smtClean="0"/>
              <a:t>‹#›</a:t>
            </a:fld>
            <a:endParaRPr lang="en-US"/>
          </a:p>
        </p:txBody>
      </p:sp>
    </p:spTree>
    <p:extLst>
      <p:ext uri="{BB962C8B-B14F-4D97-AF65-F5344CB8AC3E}">
        <p14:creationId xmlns:p14="http://schemas.microsoft.com/office/powerpoint/2010/main" val="38016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A3B9-2527-58CE-C934-F9A362E8FB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776FC3-0E7C-73C6-5CE1-2E59CB017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635FC2-D262-2875-E701-D50DC5A376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79F2BA-C70A-A470-3482-A75930201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47F1E2-CDA8-D556-936C-D64783FC8F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72D99-FA33-6CA2-428B-91D1770B435E}"/>
              </a:ext>
            </a:extLst>
          </p:cNvPr>
          <p:cNvSpPr>
            <a:spLocks noGrp="1"/>
          </p:cNvSpPr>
          <p:nvPr>
            <p:ph type="dt" sz="half" idx="10"/>
          </p:nvPr>
        </p:nvSpPr>
        <p:spPr/>
        <p:txBody>
          <a:bodyPr/>
          <a:lstStyle/>
          <a:p>
            <a:fld id="{AF07DCF9-8D05-A548-AE46-ECC3CEEB596C}" type="datetime1">
              <a:rPr lang="en-US" smtClean="0"/>
              <a:t>5/23/2024</a:t>
            </a:fld>
            <a:endParaRPr lang="en-US"/>
          </a:p>
        </p:txBody>
      </p:sp>
      <p:sp>
        <p:nvSpPr>
          <p:cNvPr id="8" name="Footer Placeholder 7">
            <a:extLst>
              <a:ext uri="{FF2B5EF4-FFF2-40B4-BE49-F238E27FC236}">
                <a16:creationId xmlns:a16="http://schemas.microsoft.com/office/drawing/2014/main" id="{0B3C7F8F-2E63-F471-1BDA-443A406CB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E06956-E52C-CA94-1A4A-18CA457FB3BC}"/>
              </a:ext>
            </a:extLst>
          </p:cNvPr>
          <p:cNvSpPr>
            <a:spLocks noGrp="1"/>
          </p:cNvSpPr>
          <p:nvPr>
            <p:ph type="sldNum" sz="quarter" idx="12"/>
          </p:nvPr>
        </p:nvSpPr>
        <p:spPr/>
        <p:txBody>
          <a:bodyPr/>
          <a:lstStyle/>
          <a:p>
            <a:fld id="{36CEE081-F764-C044-BAAD-26C98F60D085}" type="slidenum">
              <a:rPr lang="en-US" smtClean="0"/>
              <a:t>‹#›</a:t>
            </a:fld>
            <a:endParaRPr lang="en-US"/>
          </a:p>
        </p:txBody>
      </p:sp>
    </p:spTree>
    <p:extLst>
      <p:ext uri="{BB962C8B-B14F-4D97-AF65-F5344CB8AC3E}">
        <p14:creationId xmlns:p14="http://schemas.microsoft.com/office/powerpoint/2010/main" val="308650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DDFA-007B-99D5-A506-940E3EBABE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2B299D-E3E2-06DE-D0FE-3FEF101659E0}"/>
              </a:ext>
            </a:extLst>
          </p:cNvPr>
          <p:cNvSpPr>
            <a:spLocks noGrp="1"/>
          </p:cNvSpPr>
          <p:nvPr>
            <p:ph type="dt" sz="half" idx="10"/>
          </p:nvPr>
        </p:nvSpPr>
        <p:spPr/>
        <p:txBody>
          <a:bodyPr/>
          <a:lstStyle/>
          <a:p>
            <a:fld id="{6F92D82E-F305-6A40-94B2-FF8DDE158341}" type="datetime1">
              <a:rPr lang="en-US" smtClean="0"/>
              <a:t>5/23/2024</a:t>
            </a:fld>
            <a:endParaRPr lang="en-US"/>
          </a:p>
        </p:txBody>
      </p:sp>
      <p:sp>
        <p:nvSpPr>
          <p:cNvPr id="4" name="Footer Placeholder 3">
            <a:extLst>
              <a:ext uri="{FF2B5EF4-FFF2-40B4-BE49-F238E27FC236}">
                <a16:creationId xmlns:a16="http://schemas.microsoft.com/office/drawing/2014/main" id="{675BE3CF-05B2-FC46-BF3D-DBE0C2ACDF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CD18E6-20BD-1EAB-3B38-88811418C1B1}"/>
              </a:ext>
            </a:extLst>
          </p:cNvPr>
          <p:cNvSpPr>
            <a:spLocks noGrp="1"/>
          </p:cNvSpPr>
          <p:nvPr>
            <p:ph type="sldNum" sz="quarter" idx="12"/>
          </p:nvPr>
        </p:nvSpPr>
        <p:spPr/>
        <p:txBody>
          <a:bodyPr/>
          <a:lstStyle/>
          <a:p>
            <a:fld id="{36CEE081-F764-C044-BAAD-26C98F60D085}" type="slidenum">
              <a:rPr lang="en-US" smtClean="0"/>
              <a:t>‹#›</a:t>
            </a:fld>
            <a:endParaRPr lang="en-US"/>
          </a:p>
        </p:txBody>
      </p:sp>
    </p:spTree>
    <p:extLst>
      <p:ext uri="{BB962C8B-B14F-4D97-AF65-F5344CB8AC3E}">
        <p14:creationId xmlns:p14="http://schemas.microsoft.com/office/powerpoint/2010/main" val="418195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1D0F77-7A7D-E275-956E-A4415B5AB82E}"/>
              </a:ext>
            </a:extLst>
          </p:cNvPr>
          <p:cNvSpPr>
            <a:spLocks noGrp="1"/>
          </p:cNvSpPr>
          <p:nvPr>
            <p:ph type="dt" sz="half" idx="10"/>
          </p:nvPr>
        </p:nvSpPr>
        <p:spPr/>
        <p:txBody>
          <a:bodyPr/>
          <a:lstStyle/>
          <a:p>
            <a:fld id="{097BC8CB-D6D4-BD42-975F-4F8CDDDFA295}" type="datetime1">
              <a:rPr lang="en-US" smtClean="0"/>
              <a:t>5/23/2024</a:t>
            </a:fld>
            <a:endParaRPr lang="en-US"/>
          </a:p>
        </p:txBody>
      </p:sp>
      <p:sp>
        <p:nvSpPr>
          <p:cNvPr id="3" name="Footer Placeholder 2">
            <a:extLst>
              <a:ext uri="{FF2B5EF4-FFF2-40B4-BE49-F238E27FC236}">
                <a16:creationId xmlns:a16="http://schemas.microsoft.com/office/drawing/2014/main" id="{C9323C9F-173B-CA5C-A8DE-A61B47AFFF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706CCD-DC78-CD09-D596-59B0F8985229}"/>
              </a:ext>
            </a:extLst>
          </p:cNvPr>
          <p:cNvSpPr>
            <a:spLocks noGrp="1"/>
          </p:cNvSpPr>
          <p:nvPr>
            <p:ph type="sldNum" sz="quarter" idx="12"/>
          </p:nvPr>
        </p:nvSpPr>
        <p:spPr/>
        <p:txBody>
          <a:bodyPr/>
          <a:lstStyle/>
          <a:p>
            <a:fld id="{36CEE081-F764-C044-BAAD-26C98F60D085}" type="slidenum">
              <a:rPr lang="en-US" smtClean="0"/>
              <a:t>‹#›</a:t>
            </a:fld>
            <a:endParaRPr lang="en-US"/>
          </a:p>
        </p:txBody>
      </p:sp>
    </p:spTree>
    <p:extLst>
      <p:ext uri="{BB962C8B-B14F-4D97-AF65-F5344CB8AC3E}">
        <p14:creationId xmlns:p14="http://schemas.microsoft.com/office/powerpoint/2010/main" val="1244756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13D9E-695A-E511-2ED1-7AA179AC5F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AD1E4E-2B5F-AAB6-E9E4-6C68845168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E696D5-B481-C319-8808-F040E31669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20C01-77C1-4CD0-892F-17D44FDF53D5}"/>
              </a:ext>
            </a:extLst>
          </p:cNvPr>
          <p:cNvSpPr>
            <a:spLocks noGrp="1"/>
          </p:cNvSpPr>
          <p:nvPr>
            <p:ph type="dt" sz="half" idx="10"/>
          </p:nvPr>
        </p:nvSpPr>
        <p:spPr/>
        <p:txBody>
          <a:bodyPr/>
          <a:lstStyle/>
          <a:p>
            <a:fld id="{BAD826E0-2756-214F-B5C6-E30E2E4C7C90}" type="datetime1">
              <a:rPr lang="en-US" smtClean="0"/>
              <a:t>5/23/2024</a:t>
            </a:fld>
            <a:endParaRPr lang="en-US"/>
          </a:p>
        </p:txBody>
      </p:sp>
      <p:sp>
        <p:nvSpPr>
          <p:cNvPr id="6" name="Footer Placeholder 5">
            <a:extLst>
              <a:ext uri="{FF2B5EF4-FFF2-40B4-BE49-F238E27FC236}">
                <a16:creationId xmlns:a16="http://schemas.microsoft.com/office/drawing/2014/main" id="{9AF39904-7F69-4801-838C-336DC75155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B491BF-9DF4-09A6-C0A1-18A6D922369B}"/>
              </a:ext>
            </a:extLst>
          </p:cNvPr>
          <p:cNvSpPr>
            <a:spLocks noGrp="1"/>
          </p:cNvSpPr>
          <p:nvPr>
            <p:ph type="sldNum" sz="quarter" idx="12"/>
          </p:nvPr>
        </p:nvSpPr>
        <p:spPr/>
        <p:txBody>
          <a:bodyPr/>
          <a:lstStyle/>
          <a:p>
            <a:fld id="{36CEE081-F764-C044-BAAD-26C98F60D085}" type="slidenum">
              <a:rPr lang="en-US" smtClean="0"/>
              <a:t>‹#›</a:t>
            </a:fld>
            <a:endParaRPr lang="en-US"/>
          </a:p>
        </p:txBody>
      </p:sp>
    </p:spTree>
    <p:extLst>
      <p:ext uri="{BB962C8B-B14F-4D97-AF65-F5344CB8AC3E}">
        <p14:creationId xmlns:p14="http://schemas.microsoft.com/office/powerpoint/2010/main" val="590118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E58E-6E67-7E28-33AB-A41D072599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65EDEC-6C06-076A-BEC2-26F205D83A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CC51DC-4049-120E-74FB-E942FB141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69C1D8-DB23-FE6C-72EC-10A87BF428D1}"/>
              </a:ext>
            </a:extLst>
          </p:cNvPr>
          <p:cNvSpPr>
            <a:spLocks noGrp="1"/>
          </p:cNvSpPr>
          <p:nvPr>
            <p:ph type="dt" sz="half" idx="10"/>
          </p:nvPr>
        </p:nvSpPr>
        <p:spPr/>
        <p:txBody>
          <a:bodyPr/>
          <a:lstStyle/>
          <a:p>
            <a:fld id="{A2CD8B16-84F0-A44A-99B6-271DBAB1E76B}" type="datetime1">
              <a:rPr lang="en-US" smtClean="0"/>
              <a:t>5/23/2024</a:t>
            </a:fld>
            <a:endParaRPr lang="en-US"/>
          </a:p>
        </p:txBody>
      </p:sp>
      <p:sp>
        <p:nvSpPr>
          <p:cNvPr id="6" name="Footer Placeholder 5">
            <a:extLst>
              <a:ext uri="{FF2B5EF4-FFF2-40B4-BE49-F238E27FC236}">
                <a16:creationId xmlns:a16="http://schemas.microsoft.com/office/drawing/2014/main" id="{9927DD9C-8CBC-E25B-7A6A-6177E8B13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EC106-D5AB-2CAB-5980-1A50A60ABB89}"/>
              </a:ext>
            </a:extLst>
          </p:cNvPr>
          <p:cNvSpPr>
            <a:spLocks noGrp="1"/>
          </p:cNvSpPr>
          <p:nvPr>
            <p:ph type="sldNum" sz="quarter" idx="12"/>
          </p:nvPr>
        </p:nvSpPr>
        <p:spPr/>
        <p:txBody>
          <a:bodyPr/>
          <a:lstStyle/>
          <a:p>
            <a:fld id="{36CEE081-F764-C044-BAAD-26C98F60D085}" type="slidenum">
              <a:rPr lang="en-US" smtClean="0"/>
              <a:t>‹#›</a:t>
            </a:fld>
            <a:endParaRPr lang="en-US"/>
          </a:p>
        </p:txBody>
      </p:sp>
    </p:spTree>
    <p:extLst>
      <p:ext uri="{BB962C8B-B14F-4D97-AF65-F5344CB8AC3E}">
        <p14:creationId xmlns:p14="http://schemas.microsoft.com/office/powerpoint/2010/main" val="615443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D4BCA3-5DC4-400B-A608-24EB6059ED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105335-6A52-0114-0C6A-D28D3643F5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0397BF-CC7D-236B-C0B6-692F577FC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70830A-8E0F-0444-BB21-3DF3465D9544}" type="datetime1">
              <a:rPr lang="en-US" smtClean="0"/>
              <a:t>5/23/2024</a:t>
            </a:fld>
            <a:endParaRPr lang="en-US"/>
          </a:p>
        </p:txBody>
      </p:sp>
      <p:sp>
        <p:nvSpPr>
          <p:cNvPr id="5" name="Footer Placeholder 4">
            <a:extLst>
              <a:ext uri="{FF2B5EF4-FFF2-40B4-BE49-F238E27FC236}">
                <a16:creationId xmlns:a16="http://schemas.microsoft.com/office/drawing/2014/main" id="{A9B67300-C208-73AC-56BA-5FF875F2AA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CA20AF-9F0E-5C33-08E6-B0874F09D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EE081-F764-C044-BAAD-26C98F60D085}" type="slidenum">
              <a:rPr lang="en-US" smtClean="0"/>
              <a:t>‹#›</a:t>
            </a:fld>
            <a:endParaRPr lang="en-US"/>
          </a:p>
        </p:txBody>
      </p:sp>
    </p:spTree>
    <p:extLst>
      <p:ext uri="{BB962C8B-B14F-4D97-AF65-F5344CB8AC3E}">
        <p14:creationId xmlns:p14="http://schemas.microsoft.com/office/powerpoint/2010/main" val="138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png"/><Relationship Id="rId7" Type="http://schemas.openxmlformats.org/officeDocument/2006/relationships/diagramColors" Target="../diagrams/colors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1.png"/><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1882B-3156-EB00-58B1-94009DFFFC12}"/>
              </a:ext>
            </a:extLst>
          </p:cNvPr>
          <p:cNvSpPr>
            <a:spLocks noGrp="1"/>
          </p:cNvSpPr>
          <p:nvPr>
            <p:ph type="ctrTitle"/>
          </p:nvPr>
        </p:nvSpPr>
        <p:spPr>
          <a:xfrm>
            <a:off x="418225" y="277604"/>
            <a:ext cx="3201366" cy="6323068"/>
          </a:xfrm>
        </p:spPr>
        <p:txBody>
          <a:bodyPr vert="horz" lIns="91440" tIns="45720" rIns="91440" bIns="45720" rtlCol="0" anchor="ctr">
            <a:normAutofit/>
          </a:bodyPr>
          <a:lstStyle/>
          <a:p>
            <a:pPr algn="r"/>
            <a:r>
              <a:rPr lang="en-US" sz="4000" b="1" kern="1200">
                <a:solidFill>
                  <a:srgbClr val="FFFFFF"/>
                </a:solidFill>
                <a:latin typeface="Arial" panose="020B0604020202020204" pitchFamily="34" charset="0"/>
                <a:cs typeface="Arial" panose="020B0604020202020204" pitchFamily="34" charset="0"/>
              </a:rPr>
              <a:t>OPIM 5604 </a:t>
            </a:r>
            <a:r>
              <a:rPr lang="en-US" sz="4000" kern="1200">
                <a:solidFill>
                  <a:srgbClr val="FFFFFF"/>
                </a:solidFill>
                <a:latin typeface="Arial" panose="020B0604020202020204" pitchFamily="34" charset="0"/>
                <a:cs typeface="Arial" panose="020B0604020202020204" pitchFamily="34" charset="0"/>
              </a:rPr>
              <a:t>Project 2</a:t>
            </a:r>
            <a:br>
              <a:rPr lang="en-US" sz="4000" kern="1200">
                <a:solidFill>
                  <a:srgbClr val="FFFFFF"/>
                </a:solidFill>
                <a:latin typeface="Arial" panose="020B0604020202020204" pitchFamily="34" charset="0"/>
                <a:cs typeface="Arial" panose="020B0604020202020204" pitchFamily="34" charset="0"/>
              </a:rPr>
            </a:br>
            <a:endParaRPr lang="en-US" sz="4000" kern="120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7293ECAE-B350-9F0C-8B9A-712AB4B79FCD}"/>
              </a:ext>
            </a:extLst>
          </p:cNvPr>
          <p:cNvSpPr>
            <a:spLocks noGrp="1"/>
          </p:cNvSpPr>
          <p:nvPr>
            <p:ph type="subTitle" idx="1"/>
          </p:nvPr>
        </p:nvSpPr>
        <p:spPr>
          <a:xfrm>
            <a:off x="4673398" y="867940"/>
            <a:ext cx="6555347" cy="5101839"/>
          </a:xfrm>
        </p:spPr>
        <p:txBody>
          <a:bodyPr vert="horz" lIns="91440" tIns="45720" rIns="91440" bIns="45720" rtlCol="0" anchor="ctr">
            <a:normAutofit/>
          </a:bodyPr>
          <a:lstStyle/>
          <a:p>
            <a:pPr algn="l"/>
            <a:r>
              <a:rPr lang="en-US" b="1" dirty="0">
                <a:solidFill>
                  <a:schemeClr val="accent1">
                    <a:lumMod val="50000"/>
                  </a:schemeClr>
                </a:solidFill>
                <a:latin typeface="Arial" panose="020B0604020202020204" pitchFamily="34" charset="0"/>
                <a:cs typeface="Arial" panose="020B0604020202020204" pitchFamily="34" charset="0"/>
              </a:rPr>
              <a:t>Diabetes Care in U.S. Hospitals: Predicting Early Readmission for Better Outcomes</a:t>
            </a:r>
          </a:p>
          <a:p>
            <a:pPr algn="l"/>
            <a:endParaRPr lang="en-US" b="1" dirty="0">
              <a:solidFill>
                <a:schemeClr val="accent1">
                  <a:lumMod val="50000"/>
                </a:schemeClr>
              </a:solidFill>
              <a:latin typeface="Arial" panose="020B0604020202020204" pitchFamily="34" charset="0"/>
              <a:cs typeface="Arial" panose="020B0604020202020204" pitchFamily="34" charset="0"/>
            </a:endParaRPr>
          </a:p>
          <a:p>
            <a:pPr algn="l"/>
            <a:r>
              <a:rPr lang="en-US" sz="1800" dirty="0">
                <a:latin typeface="Arial" panose="020B0604020202020204" pitchFamily="34" charset="0"/>
                <a:cs typeface="Arial" panose="020B0604020202020204" pitchFamily="34" charset="0"/>
              </a:rPr>
              <a:t>Vinay Kiran Reddy </a:t>
            </a:r>
            <a:r>
              <a:rPr lang="en-US" sz="1800" dirty="0" err="1">
                <a:latin typeface="Arial" panose="020B0604020202020204" pitchFamily="34" charset="0"/>
                <a:cs typeface="Arial" panose="020B0604020202020204" pitchFamily="34" charset="0"/>
              </a:rPr>
              <a:t>Chinnakondu</a:t>
            </a:r>
            <a:endParaRPr lang="en-US" sz="1800" dirty="0">
              <a:latin typeface="Arial" panose="020B0604020202020204" pitchFamily="34" charset="0"/>
              <a:cs typeface="Arial" panose="020B0604020202020204" pitchFamily="34" charset="0"/>
            </a:endParaRPr>
          </a:p>
          <a:p>
            <a:pPr algn="l"/>
            <a:endParaRPr lang="en-US" sz="1800" dirty="0">
              <a:solidFill>
                <a:schemeClr val="accent1">
                  <a:lumMod val="50000"/>
                </a:schemeClr>
              </a:solidFill>
              <a:latin typeface="Arial" panose="020B0604020202020204" pitchFamily="34" charset="0"/>
              <a:cs typeface="Arial" panose="020B0604020202020204" pitchFamily="34" charset="0"/>
            </a:endParaRPr>
          </a:p>
          <a:p>
            <a:pPr algn="l"/>
            <a:endParaRPr lang="en-US" sz="1800" dirty="0">
              <a:latin typeface="Arial" panose="020B0604020202020204" pitchFamily="34" charset="0"/>
              <a:cs typeface="Arial" panose="020B0604020202020204" pitchFamily="34" charset="0"/>
            </a:endParaRPr>
          </a:p>
        </p:txBody>
      </p:sp>
      <p:sp>
        <p:nvSpPr>
          <p:cNvPr id="7" name="Subtitle 2">
            <a:extLst>
              <a:ext uri="{FF2B5EF4-FFF2-40B4-BE49-F238E27FC236}">
                <a16:creationId xmlns:a16="http://schemas.microsoft.com/office/drawing/2014/main" id="{292C3959-AEEA-E73F-F813-8D64F632828B}"/>
              </a:ext>
            </a:extLst>
          </p:cNvPr>
          <p:cNvSpPr txBox="1">
            <a:spLocks/>
          </p:cNvSpPr>
          <p:nvPr/>
        </p:nvSpPr>
        <p:spPr>
          <a:xfrm>
            <a:off x="4810259" y="5466418"/>
            <a:ext cx="6555347" cy="108403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a:solidFill>
                <a:schemeClr val="accent1">
                  <a:lumMod val="50000"/>
                </a:schemeClr>
              </a:solidFill>
              <a:latin typeface="Arial" panose="020B0604020202020204" pitchFamily="34" charset="0"/>
              <a:cs typeface="Arial" panose="020B0604020202020204" pitchFamily="34" charset="0"/>
            </a:endParaRPr>
          </a:p>
        </p:txBody>
      </p:sp>
      <p:pic>
        <p:nvPicPr>
          <p:cNvPr id="4" name="Picture 2" descr="undefined">
            <a:extLst>
              <a:ext uri="{FF2B5EF4-FFF2-40B4-BE49-F238E27FC236}">
                <a16:creationId xmlns:a16="http://schemas.microsoft.com/office/drawing/2014/main" id="{4A1AC419-7370-633A-BA7A-6096FD82FDCF}"/>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09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a:cs typeface="Arial"/>
              </a:rPr>
              <a:t>Sampling and Oversampling</a:t>
            </a:r>
            <a:endParaRPr lang="en-US" sz="2800" b="1">
              <a:solidFill>
                <a:schemeClr val="accent1">
                  <a:lumMod val="50000"/>
                </a:schemeClr>
              </a:solidFill>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519555" cy="4774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a:solidFill>
                  <a:schemeClr val="accent1">
                    <a:lumMod val="50000"/>
                  </a:schemeClr>
                </a:solidFill>
                <a:latin typeface="Arial" panose="020B0604020202020204" pitchFamily="34" charset="0"/>
                <a:cs typeface="Arial" panose="020B0604020202020204" pitchFamily="34" charset="0"/>
              </a:rPr>
              <a:t>Implemented a 60/20/20 data partitioning strategy and applied 50/50 oversampling on training and validation sets to balance the focus on the “&lt;30” day readmission target.</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10</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312117" y="1272963"/>
            <a:ext cx="6106971" cy="2430357"/>
          </a:xfrm>
          <a:prstGeom prst="rect">
            <a:avLst/>
          </a:prstGeom>
          <a:noFill/>
        </p:spPr>
        <p:txBody>
          <a:bodyPr wrap="square" lIns="91440" tIns="45720" rIns="91440" bIns="45720" rtlCol="0" anchor="t">
            <a:noAutofit/>
          </a:bodyPr>
          <a:lstStyle/>
          <a:p>
            <a:r>
              <a:rPr lang="en-US" b="1" dirty="0">
                <a:latin typeface="Arial"/>
                <a:cs typeface="Arial"/>
              </a:rPr>
              <a:t>Partitioning</a:t>
            </a:r>
          </a:p>
          <a:p>
            <a:pPr marL="285750" indent="-285750">
              <a:buFont typeface="Arial,Sans-Serif" panose="020B0604020202020204" pitchFamily="34" charset="0"/>
              <a:buChar char="•"/>
            </a:pPr>
            <a:r>
              <a:rPr lang="en-US" dirty="0">
                <a:latin typeface="Arial"/>
                <a:cs typeface="Arial"/>
              </a:rPr>
              <a:t>Focused target: 1 (i.e., &lt;30).</a:t>
            </a:r>
          </a:p>
          <a:p>
            <a:pPr marL="285750" indent="-285750">
              <a:buFont typeface="Arial,Sans-Serif" panose="020B0604020202020204" pitchFamily="34" charset="0"/>
              <a:buChar char="•"/>
            </a:pPr>
            <a:r>
              <a:rPr lang="en-US" dirty="0">
                <a:latin typeface="Arial"/>
                <a:cs typeface="Arial"/>
              </a:rPr>
              <a:t>Partitioned the data using 60/20/20 rule.</a:t>
            </a:r>
          </a:p>
          <a:p>
            <a:pPr marL="285750" indent="-285750">
              <a:buFont typeface="Arial,Sans-Serif" panose="020B0604020202020204" pitchFamily="34" charset="0"/>
              <a:buChar char="•"/>
            </a:pPr>
            <a:endParaRPr lang="en-US" dirty="0">
              <a:latin typeface="Arial"/>
              <a:cs typeface="Arial"/>
            </a:endParaRPr>
          </a:p>
          <a:p>
            <a:r>
              <a:rPr lang="en-US" b="1" dirty="0">
                <a:latin typeface="Arial"/>
                <a:cs typeface="Arial"/>
              </a:rPr>
              <a:t>Oversampling</a:t>
            </a:r>
            <a:endParaRPr lang="en-US" dirty="0"/>
          </a:p>
          <a:p>
            <a:pPr marL="285750" indent="-285750">
              <a:buFont typeface="Arial" panose="020B0604020202020204" pitchFamily="34" charset="0"/>
              <a:buChar char="•"/>
            </a:pPr>
            <a:r>
              <a:rPr lang="en-US" dirty="0">
                <a:latin typeface="Arial"/>
                <a:cs typeface="Arial"/>
              </a:rPr>
              <a:t>Oversampling on training and validation data by 50/50.</a:t>
            </a:r>
          </a:p>
          <a:p>
            <a:pPr marL="285750" indent="-285750">
              <a:buFont typeface="Arial" panose="020B0604020202020204" pitchFamily="34" charset="0"/>
              <a:buChar char="•"/>
            </a:pPr>
            <a:r>
              <a:rPr lang="en-US" dirty="0">
                <a:latin typeface="Arial"/>
                <a:cs typeface="Arial"/>
              </a:rPr>
              <a:t>Selected focal group: 1 (i.e., &lt;30).</a:t>
            </a:r>
          </a:p>
          <a:p>
            <a:pPr marL="742950" lvl="1" indent="-285750">
              <a:buFont typeface="Arial" panose="020B0604020202020204" pitchFamily="34" charset="0"/>
              <a:buChar char="•"/>
            </a:pPr>
            <a:endParaRPr lang="en-US" dirty="0">
              <a:latin typeface="Arial"/>
              <a:cs typeface="Arial"/>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screen&#10;&#10;Description automatically generated">
            <a:extLst>
              <a:ext uri="{FF2B5EF4-FFF2-40B4-BE49-F238E27FC236}">
                <a16:creationId xmlns:a16="http://schemas.microsoft.com/office/drawing/2014/main" id="{C5E8D10D-2B14-D4C9-44CE-9CD9128B5294}"/>
              </a:ext>
            </a:extLst>
          </p:cNvPr>
          <p:cNvPicPr>
            <a:picLocks noChangeAspect="1"/>
          </p:cNvPicPr>
          <p:nvPr/>
        </p:nvPicPr>
        <p:blipFill>
          <a:blip r:embed="rId4"/>
          <a:stretch>
            <a:fillRect/>
          </a:stretch>
        </p:blipFill>
        <p:spPr>
          <a:xfrm>
            <a:off x="2234622" y="3429000"/>
            <a:ext cx="3602727" cy="3157335"/>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8FE34375-46F2-3148-325D-BE6DA37C7E9A}"/>
              </a:ext>
            </a:extLst>
          </p:cNvPr>
          <p:cNvPicPr>
            <a:picLocks noChangeAspect="1"/>
          </p:cNvPicPr>
          <p:nvPr/>
        </p:nvPicPr>
        <p:blipFill>
          <a:blip r:embed="rId5"/>
          <a:stretch>
            <a:fillRect/>
          </a:stretch>
        </p:blipFill>
        <p:spPr>
          <a:xfrm>
            <a:off x="6750158" y="1797522"/>
            <a:ext cx="3483767" cy="4819871"/>
          </a:xfrm>
          <a:prstGeom prst="rect">
            <a:avLst/>
          </a:prstGeom>
        </p:spPr>
      </p:pic>
      <p:sp>
        <p:nvSpPr>
          <p:cNvPr id="11" name="Rounded Rectangular Callout 6">
            <a:extLst>
              <a:ext uri="{FF2B5EF4-FFF2-40B4-BE49-F238E27FC236}">
                <a16:creationId xmlns:a16="http://schemas.microsoft.com/office/drawing/2014/main" id="{AC3918B9-C7A1-4DA6-DD8E-DED274BA8263}"/>
              </a:ext>
            </a:extLst>
          </p:cNvPr>
          <p:cNvSpPr/>
          <p:nvPr/>
        </p:nvSpPr>
        <p:spPr>
          <a:xfrm>
            <a:off x="4390345" y="3044486"/>
            <a:ext cx="1447004" cy="384514"/>
          </a:xfrm>
          <a:prstGeom prst="wedgeRoundRectCallout">
            <a:avLst/>
          </a:prstGeom>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a:latin typeface="Arial"/>
                <a:cs typeface="Arial"/>
              </a:rPr>
              <a:t>Partitioning</a:t>
            </a:r>
          </a:p>
        </p:txBody>
      </p:sp>
      <p:sp>
        <p:nvSpPr>
          <p:cNvPr id="12" name="Rounded Rectangular Callout 6">
            <a:extLst>
              <a:ext uri="{FF2B5EF4-FFF2-40B4-BE49-F238E27FC236}">
                <a16:creationId xmlns:a16="http://schemas.microsoft.com/office/drawing/2014/main" id="{0F60C622-449D-A6EF-B5EE-4B59602B24BA}"/>
              </a:ext>
            </a:extLst>
          </p:cNvPr>
          <p:cNvSpPr/>
          <p:nvPr/>
        </p:nvSpPr>
        <p:spPr>
          <a:xfrm>
            <a:off x="8019769" y="1264792"/>
            <a:ext cx="1694139" cy="436000"/>
          </a:xfrm>
          <a:prstGeom prst="wedgeRoundRectCallout">
            <a:avLst/>
          </a:prstGeom>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a:latin typeface="Arial"/>
                <a:cs typeface="Arial"/>
              </a:rPr>
              <a:t>Oversampling</a:t>
            </a:r>
          </a:p>
        </p:txBody>
      </p:sp>
    </p:spTree>
    <p:extLst>
      <p:ext uri="{BB962C8B-B14F-4D97-AF65-F5344CB8AC3E}">
        <p14:creationId xmlns:p14="http://schemas.microsoft.com/office/powerpoint/2010/main" val="247974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Models Used</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a:solidFill>
                  <a:schemeClr val="accent1">
                    <a:lumMod val="50000"/>
                  </a:schemeClr>
                </a:solidFill>
                <a:latin typeface="Arial" panose="020B0604020202020204" pitchFamily="34" charset="0"/>
                <a:cs typeface="Arial" panose="020B0604020202020204" pitchFamily="34" charset="0"/>
              </a:rPr>
              <a:t>Evaluated a diverse set of predictive models to identify the most effective approach within 30-day readmission prediction.</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11</a:t>
            </a:fld>
            <a:endParaRPr lang="en-US" sz="110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A345511A-9A74-4232-0E57-CB9E8B1EBF6F}"/>
              </a:ext>
            </a:extLst>
          </p:cNvPr>
          <p:cNvGraphicFramePr/>
          <p:nvPr>
            <p:extLst>
              <p:ext uri="{D42A27DB-BD31-4B8C-83A1-F6EECF244321}">
                <p14:modId xmlns:p14="http://schemas.microsoft.com/office/powerpoint/2010/main" val="1253320440"/>
              </p:ext>
            </p:extLst>
          </p:nvPr>
        </p:nvGraphicFramePr>
        <p:xfrm>
          <a:off x="838200" y="1444464"/>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50520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69050A3C-283F-5871-0C6A-5BB7CDCDB8D7}"/>
              </a:ext>
            </a:extLst>
          </p:cNvPr>
          <p:cNvGraphicFramePr/>
          <p:nvPr>
            <p:extLst>
              <p:ext uri="{D42A27DB-BD31-4B8C-83A1-F6EECF244321}">
                <p14:modId xmlns:p14="http://schemas.microsoft.com/office/powerpoint/2010/main" val="3378390073"/>
              </p:ext>
            </p:extLst>
          </p:nvPr>
        </p:nvGraphicFramePr>
        <p:xfrm>
          <a:off x="5575712" y="1315373"/>
          <a:ext cx="6038849" cy="54061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48381"/>
            <a:ext cx="10059480" cy="420025"/>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Costs Associated with Classification Mistakes</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6" y="718161"/>
            <a:ext cx="10815958" cy="592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a:solidFill>
                  <a:schemeClr val="accent1">
                    <a:lumMod val="50000"/>
                  </a:schemeClr>
                </a:solidFill>
                <a:latin typeface="Arial" panose="020B0604020202020204" pitchFamily="34" charset="0"/>
                <a:cs typeface="Arial" panose="020B0604020202020204" pitchFamily="34" charset="0"/>
              </a:rPr>
              <a:t>Highlights the significant financial and healthcare implications of misclassification in 30-day readmission predictions.</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12</a:t>
            </a:fld>
            <a:endParaRPr lang="en-US" sz="110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8">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90E6BB-59B6-1786-29DE-028B733FEDE9}"/>
              </a:ext>
            </a:extLst>
          </p:cNvPr>
          <p:cNvSpPr txBox="1"/>
          <p:nvPr/>
        </p:nvSpPr>
        <p:spPr>
          <a:xfrm>
            <a:off x="312117" y="1943999"/>
            <a:ext cx="4952091" cy="3807862"/>
          </a:xfrm>
          <a:prstGeom prst="rect">
            <a:avLst/>
          </a:prstGeom>
          <a:noFill/>
        </p:spPr>
        <p:txBody>
          <a:bodyPr wrap="square" lIns="91440" tIns="45720" rIns="91440" bIns="45720" rtlCol="0" anchor="t">
            <a:noAutofit/>
          </a:bodyPr>
          <a:lstStyle/>
          <a:p>
            <a:r>
              <a:rPr lang="en-US" b="1">
                <a:latin typeface="Arial"/>
                <a:cs typeface="Arial"/>
              </a:rPr>
              <a:t>False Positives</a:t>
            </a:r>
          </a:p>
          <a:p>
            <a:pPr marL="285750" indent="-285750">
              <a:buFont typeface="Arial" panose="020B0604020202020204" pitchFamily="34" charset="0"/>
              <a:buChar char="•"/>
            </a:pPr>
            <a:r>
              <a:rPr lang="en-US">
                <a:latin typeface="Arial"/>
                <a:cs typeface="Arial"/>
              </a:rPr>
              <a:t>Can lead to unnecessary medical procedures, treatments, and hospital admissions. </a:t>
            </a:r>
          </a:p>
          <a:p>
            <a:pPr marL="285750" indent="-285750">
              <a:buFont typeface="Arial" panose="020B0604020202020204" pitchFamily="34" charset="0"/>
              <a:buChar char="•"/>
            </a:pPr>
            <a:r>
              <a:rPr lang="en-US">
                <a:latin typeface="Arial"/>
                <a:cs typeface="Arial"/>
              </a:rPr>
              <a:t>Incurs financial costs and ties up healthcare resources.</a:t>
            </a:r>
          </a:p>
          <a:p>
            <a:endParaRPr lang="en-US">
              <a:latin typeface="Arial"/>
              <a:cs typeface="Arial"/>
            </a:endParaRPr>
          </a:p>
          <a:p>
            <a:r>
              <a:rPr lang="en-US" b="1">
                <a:latin typeface="Arial"/>
                <a:cs typeface="Arial"/>
              </a:rPr>
              <a:t>False Negatives</a:t>
            </a:r>
          </a:p>
          <a:p>
            <a:pPr marL="285750" indent="-285750">
              <a:buFont typeface="Arial" panose="020B0604020202020204" pitchFamily="34" charset="0"/>
              <a:buChar char="•"/>
            </a:pPr>
            <a:r>
              <a:rPr lang="en-US">
                <a:latin typeface="Arial"/>
                <a:cs typeface="Arial"/>
              </a:rPr>
              <a:t>May result in missed treatment opportunities, allowing medical conditions to progress without timely intervention. </a:t>
            </a:r>
          </a:p>
          <a:p>
            <a:pPr marL="285750" indent="-285750">
              <a:buFont typeface="Arial" panose="020B0604020202020204" pitchFamily="34" charset="0"/>
              <a:buChar char="•"/>
            </a:pPr>
            <a:r>
              <a:rPr lang="en-US">
                <a:latin typeface="Arial"/>
                <a:cs typeface="Arial"/>
              </a:rPr>
              <a:t>Can lead to more severe health outcomes and substantially higher healthcare costs.</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5826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Model Comparison Across Key Performance Metrics</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663329" cy="5493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a:solidFill>
                  <a:schemeClr val="accent1">
                    <a:lumMod val="50000"/>
                  </a:schemeClr>
                </a:solidFill>
                <a:latin typeface="Arial"/>
                <a:cs typeface="Arial"/>
              </a:rPr>
              <a:t>Comparative analysis of models using key performance metrics, balancing accuracy, sensitivity, and cost to select the most effective model for predicting within 30-day hospital readmissions.</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13</a:t>
            </a:fld>
            <a:endParaRPr lang="en-US" sz="110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hart 9">
            <a:extLst>
              <a:ext uri="{FF2B5EF4-FFF2-40B4-BE49-F238E27FC236}">
                <a16:creationId xmlns:a16="http://schemas.microsoft.com/office/drawing/2014/main" id="{DAEF3BFE-252D-1620-4191-212F5B6B27F0}"/>
              </a:ext>
            </a:extLst>
          </p:cNvPr>
          <p:cNvGraphicFramePr>
            <a:graphicFrameLocks/>
          </p:cNvGraphicFramePr>
          <p:nvPr>
            <p:extLst>
              <p:ext uri="{D42A27DB-BD31-4B8C-83A1-F6EECF244321}">
                <p14:modId xmlns:p14="http://schemas.microsoft.com/office/powerpoint/2010/main" val="1591842335"/>
              </p:ext>
            </p:extLst>
          </p:nvPr>
        </p:nvGraphicFramePr>
        <p:xfrm>
          <a:off x="451945" y="1494613"/>
          <a:ext cx="11418291" cy="46739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672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Model Comparison Across Performance Metrics</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17520"/>
            <a:ext cx="10893366" cy="808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a:solidFill>
                  <a:schemeClr val="accent1">
                    <a:lumMod val="50000"/>
                  </a:schemeClr>
                </a:solidFill>
                <a:latin typeface="Arial"/>
                <a:cs typeface="Arial"/>
              </a:rPr>
              <a:t>Key performance metrics evaluated across different models and neural network was chosen for its effective reduction of false negatives, enhancement of true positives and sensitivity.</a:t>
            </a:r>
            <a:endParaRPr lang="en-US" sz="1900">
              <a:solidFill>
                <a:schemeClr val="accent1">
                  <a:lumMod val="50000"/>
                </a:schemeClr>
              </a:solidFill>
              <a:latin typeface="Arial" panose="020B0604020202020204" pitchFamily="34" charset="0"/>
              <a:cs typeface="Arial" panose="020B0604020202020204" pitchFamily="34" charset="0"/>
            </a:endParaRP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14</a:t>
            </a:fld>
            <a:endParaRPr lang="en-US" sz="110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78E6D64-7F8C-F818-344C-D9753E548404}"/>
              </a:ext>
            </a:extLst>
          </p:cNvPr>
          <p:cNvPicPr>
            <a:picLocks noChangeAspect="1"/>
          </p:cNvPicPr>
          <p:nvPr/>
        </p:nvPicPr>
        <p:blipFill>
          <a:blip r:embed="rId4"/>
          <a:srcRect/>
          <a:stretch/>
        </p:blipFill>
        <p:spPr>
          <a:xfrm>
            <a:off x="36731" y="1714393"/>
            <a:ext cx="12118538" cy="2626757"/>
          </a:xfrm>
          <a:prstGeom prst="rect">
            <a:avLst/>
          </a:prstGeom>
        </p:spPr>
      </p:pic>
      <p:sp>
        <p:nvSpPr>
          <p:cNvPr id="10" name="TextBox 9">
            <a:extLst>
              <a:ext uri="{FF2B5EF4-FFF2-40B4-BE49-F238E27FC236}">
                <a16:creationId xmlns:a16="http://schemas.microsoft.com/office/drawing/2014/main" id="{6ED09B0D-976B-884C-34A6-C6FA192600C6}"/>
              </a:ext>
            </a:extLst>
          </p:cNvPr>
          <p:cNvSpPr txBox="1"/>
          <p:nvPr/>
        </p:nvSpPr>
        <p:spPr>
          <a:xfrm>
            <a:off x="312117" y="5022957"/>
            <a:ext cx="9481363" cy="929604"/>
          </a:xfrm>
          <a:prstGeom prst="rect">
            <a:avLst/>
          </a:prstGeom>
          <a:noFill/>
        </p:spPr>
        <p:txBody>
          <a:bodyPr wrap="square" lIns="91440" tIns="45720" rIns="91440" bIns="45720" rtlCol="0" anchor="t">
            <a:noAutofit/>
          </a:bodyPr>
          <a:lstStyle/>
          <a:p>
            <a:r>
              <a:rPr lang="en-US" dirty="0">
                <a:solidFill>
                  <a:srgbClr val="0F0F0F"/>
                </a:solidFill>
                <a:latin typeface="Arial"/>
                <a:ea typeface="+mn-lt"/>
                <a:cs typeface="+mn-lt"/>
              </a:rPr>
              <a:t>Minimizing false negatives is crucial in our business problem to avoid incorrectly predicting non-readmission for patients who will indeed require readmission.</a:t>
            </a:r>
          </a:p>
        </p:txBody>
      </p:sp>
      <p:sp>
        <p:nvSpPr>
          <p:cNvPr id="6" name="Oval 5">
            <a:extLst>
              <a:ext uri="{FF2B5EF4-FFF2-40B4-BE49-F238E27FC236}">
                <a16:creationId xmlns:a16="http://schemas.microsoft.com/office/drawing/2014/main" id="{AD59F3B8-B53A-4316-0A34-CC1F4CC40B9D}"/>
              </a:ext>
            </a:extLst>
          </p:cNvPr>
          <p:cNvSpPr/>
          <p:nvPr/>
        </p:nvSpPr>
        <p:spPr>
          <a:xfrm>
            <a:off x="2145337" y="2498315"/>
            <a:ext cx="711074" cy="297136"/>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DA57EFC-4540-2E4D-0788-7275BFD196B2}"/>
              </a:ext>
            </a:extLst>
          </p:cNvPr>
          <p:cNvSpPr/>
          <p:nvPr/>
        </p:nvSpPr>
        <p:spPr>
          <a:xfrm>
            <a:off x="2145337" y="1988210"/>
            <a:ext cx="711074" cy="293436"/>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6D3B691-B20F-F379-ED7D-54CD7A4AA95B}"/>
              </a:ext>
            </a:extLst>
          </p:cNvPr>
          <p:cNvSpPr/>
          <p:nvPr/>
        </p:nvSpPr>
        <p:spPr>
          <a:xfrm>
            <a:off x="2071480" y="3289390"/>
            <a:ext cx="858788" cy="263707"/>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3E5C407-03FC-45D0-561E-15ABC1F0A10C}"/>
              </a:ext>
            </a:extLst>
          </p:cNvPr>
          <p:cNvSpPr/>
          <p:nvPr/>
        </p:nvSpPr>
        <p:spPr>
          <a:xfrm>
            <a:off x="2045686" y="3803195"/>
            <a:ext cx="884582" cy="537955"/>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D2A2D0AD-8CA0-703D-732C-6C4CECE1602D}"/>
                  </a:ext>
                </a:extLst>
              </p:cNvPr>
              <p:cNvGraphicFramePr>
                <a:graphicFrameLocks noChangeAspect="1"/>
              </p:cNvGraphicFramePr>
              <p:nvPr/>
            </p:nvGraphicFramePr>
            <p:xfrm>
              <a:off x="9861157" y="5215771"/>
              <a:ext cx="1864659" cy="1048871"/>
            </p:xfrm>
            <a:graphic>
              <a:graphicData uri="http://schemas.microsoft.com/office/powerpoint/2016/slidezoom">
                <pslz:sldZm>
                  <pslz:sldZmObj sldId="329" cId="1705826808">
                    <pslz:zmPr id="{AAECCB4E-1E19-ED4F-A76E-BDF4DCD491BD}" returnToParent="0" transitionDur="1000">
                      <p166:blipFill xmlns:p166="http://schemas.microsoft.com/office/powerpoint/2016/6/main">
                        <a:blip r:embed="rId5"/>
                        <a:stretch>
                          <a:fillRect/>
                        </a:stretch>
                      </p166:blipFill>
                      <p166:spPr xmlns:p166="http://schemas.microsoft.com/office/powerpoint/2016/6/main">
                        <a:xfrm>
                          <a:off x="0" y="0"/>
                          <a:ext cx="1864659" cy="1048871"/>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19" name="Slide Zoom 18">
                <a:hlinkClick r:id="rId8" action="ppaction://hlinksldjump"/>
                <a:extLst>
                  <a:ext uri="{FF2B5EF4-FFF2-40B4-BE49-F238E27FC236}">
                    <a16:creationId xmlns:a16="http://schemas.microsoft.com/office/drawing/2014/main" id="{D2A2D0AD-8CA0-703D-732C-6C4CECE1602D}"/>
                  </a:ext>
                </a:extLst>
              </p:cNvPr>
              <p:cNvPicPr>
                <a:picLocks noGrp="1" noRot="1" noChangeAspect="1" noMove="1" noResize="1" noEditPoints="1" noAdjustHandles="1" noChangeArrowheads="1" noChangeShapeType="1"/>
              </p:cNvPicPr>
              <p:nvPr/>
            </p:nvPicPr>
            <p:blipFill>
              <a:blip r:embed="rId7"/>
              <a:stretch>
                <a:fillRect/>
              </a:stretch>
            </p:blipFill>
            <p:spPr>
              <a:xfrm>
                <a:off x="9861157" y="5215771"/>
                <a:ext cx="1864659" cy="1048871"/>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14" name="Oval 13">
            <a:extLst>
              <a:ext uri="{FF2B5EF4-FFF2-40B4-BE49-F238E27FC236}">
                <a16:creationId xmlns:a16="http://schemas.microsoft.com/office/drawing/2014/main" id="{A6CBE5E5-27C1-7909-EA3D-B376EFB316C2}"/>
              </a:ext>
            </a:extLst>
          </p:cNvPr>
          <p:cNvSpPr/>
          <p:nvPr/>
        </p:nvSpPr>
        <p:spPr>
          <a:xfrm>
            <a:off x="7265977" y="2498315"/>
            <a:ext cx="711074" cy="297136"/>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FC692B1-EF75-5742-C092-BC588272AA12}"/>
              </a:ext>
            </a:extLst>
          </p:cNvPr>
          <p:cNvSpPr/>
          <p:nvPr/>
        </p:nvSpPr>
        <p:spPr>
          <a:xfrm>
            <a:off x="7265977" y="1988210"/>
            <a:ext cx="711074" cy="293436"/>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04F8288-B0CB-9A07-ABDB-CE939AB8B989}"/>
              </a:ext>
            </a:extLst>
          </p:cNvPr>
          <p:cNvSpPr/>
          <p:nvPr/>
        </p:nvSpPr>
        <p:spPr>
          <a:xfrm>
            <a:off x="7192120" y="3289390"/>
            <a:ext cx="858788" cy="263707"/>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32C66C1-DD3C-59B6-9982-6FDCF57F29A3}"/>
              </a:ext>
            </a:extLst>
          </p:cNvPr>
          <p:cNvSpPr/>
          <p:nvPr/>
        </p:nvSpPr>
        <p:spPr>
          <a:xfrm>
            <a:off x="7166326" y="3803195"/>
            <a:ext cx="884582" cy="537955"/>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365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a:cs typeface="Arial"/>
              </a:rPr>
              <a:t>ROC and Lift Curves for Neural Network</a:t>
            </a:r>
            <a:endParaRPr lang="en-US" sz="2800" b="1">
              <a:solidFill>
                <a:schemeClr val="accent1">
                  <a:lumMod val="50000"/>
                </a:schemeClr>
              </a:solidFill>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21764" y="731960"/>
            <a:ext cx="10059480" cy="4918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accent1">
                    <a:lumMod val="50000"/>
                  </a:schemeClr>
                </a:solidFill>
                <a:latin typeface="Arial" panose="020B0604020202020204" pitchFamily="34" charset="0"/>
                <a:cs typeface="Arial" panose="020B0604020202020204" pitchFamily="34" charset="0"/>
              </a:rPr>
              <a:t>The neural network's ROC curve indicates a satisfactory balance between sensitivity and specificity, with an AUC of 70 per cent.</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15</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456280" y="1322117"/>
            <a:ext cx="11276568" cy="4991680"/>
          </a:xfrm>
          <a:prstGeom prst="rect">
            <a:avLst/>
          </a:prstGeom>
          <a:noFill/>
        </p:spPr>
        <p:txBody>
          <a:bodyPr wrap="square" lIns="91440" tIns="45720" rIns="91440" bIns="45720" rtlCol="0" anchor="t">
            <a:noAutofit/>
          </a:bodyPr>
          <a:lstStyle/>
          <a:p>
            <a:pPr marL="285750" indent="-285750">
              <a:buFont typeface="Arial" panose="020B0604020202020204" pitchFamily="34" charset="0"/>
              <a:buChar char="•"/>
            </a:pPr>
            <a:endParaRPr lang="en-US" b="1">
              <a:latin typeface="Arial"/>
              <a:cs typeface="Arial"/>
            </a:endParaRPr>
          </a:p>
          <a:p>
            <a:pPr marL="285750" indent="-285750">
              <a:buFont typeface="Arial" panose="020B0604020202020204" pitchFamily="34" charset="0"/>
              <a:buChar char="•"/>
            </a:pP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aph with a red line&#10;&#10;Description automatically generated">
            <a:extLst>
              <a:ext uri="{FF2B5EF4-FFF2-40B4-BE49-F238E27FC236}">
                <a16:creationId xmlns:a16="http://schemas.microsoft.com/office/drawing/2014/main" id="{6B835E53-1286-03BC-35C7-05752B9509E8}"/>
              </a:ext>
            </a:extLst>
          </p:cNvPr>
          <p:cNvPicPr>
            <a:picLocks noChangeAspect="1"/>
          </p:cNvPicPr>
          <p:nvPr/>
        </p:nvPicPr>
        <p:blipFill rotWithShape="1">
          <a:blip r:embed="rId4"/>
          <a:srcRect l="1590" t="3621" r="1119" b="-504"/>
          <a:stretch/>
        </p:blipFill>
        <p:spPr>
          <a:xfrm>
            <a:off x="540327" y="1790895"/>
            <a:ext cx="5084618" cy="3830781"/>
          </a:xfrm>
          <a:prstGeom prst="rect">
            <a:avLst/>
          </a:prstGeom>
        </p:spPr>
      </p:pic>
      <p:pic>
        <p:nvPicPr>
          <p:cNvPr id="12" name="Picture 11" descr="A graph with a blue line&#10;&#10;Description automatically generated">
            <a:extLst>
              <a:ext uri="{FF2B5EF4-FFF2-40B4-BE49-F238E27FC236}">
                <a16:creationId xmlns:a16="http://schemas.microsoft.com/office/drawing/2014/main" id="{C85163DE-5D3B-25A3-52AF-F4F76DB1A2B0}"/>
              </a:ext>
            </a:extLst>
          </p:cNvPr>
          <p:cNvPicPr>
            <a:picLocks noChangeAspect="1"/>
          </p:cNvPicPr>
          <p:nvPr/>
        </p:nvPicPr>
        <p:blipFill rotWithShape="1">
          <a:blip r:embed="rId5"/>
          <a:srcRect l="2016" t="3367" r="1963" b="2732"/>
          <a:stretch/>
        </p:blipFill>
        <p:spPr>
          <a:xfrm>
            <a:off x="6283035" y="1794843"/>
            <a:ext cx="5088671" cy="3738217"/>
          </a:xfrm>
          <a:prstGeom prst="rect">
            <a:avLst/>
          </a:prstGeom>
        </p:spPr>
      </p:pic>
      <p:sp>
        <p:nvSpPr>
          <p:cNvPr id="8" name="TextBox 7">
            <a:extLst>
              <a:ext uri="{FF2B5EF4-FFF2-40B4-BE49-F238E27FC236}">
                <a16:creationId xmlns:a16="http://schemas.microsoft.com/office/drawing/2014/main" id="{3A4554D7-CAFA-8E1E-020A-767FC326C6EF}"/>
              </a:ext>
            </a:extLst>
          </p:cNvPr>
          <p:cNvSpPr txBox="1"/>
          <p:nvPr/>
        </p:nvSpPr>
        <p:spPr>
          <a:xfrm>
            <a:off x="509590" y="5661854"/>
            <a:ext cx="5157448" cy="646331"/>
          </a:xfrm>
          <a:prstGeom prst="rect">
            <a:avLst/>
          </a:prstGeom>
          <a:solidFill>
            <a:schemeClr val="bg1"/>
          </a:solidFill>
        </p:spPr>
        <p:txBody>
          <a:bodyPr wrap="square" rtlCol="0">
            <a:spAutoFit/>
          </a:bodyPr>
          <a:lstStyle/>
          <a:p>
            <a:r>
              <a:rPr lang="en-US">
                <a:latin typeface="Arial" panose="020B0604020202020204" pitchFamily="34" charset="0"/>
                <a:cs typeface="Arial" panose="020B0604020202020204" pitchFamily="34" charset="0"/>
              </a:rPr>
              <a:t>ROC is similar for both readmission and non-readmission – a modest ROC of 70%. </a:t>
            </a:r>
          </a:p>
        </p:txBody>
      </p:sp>
      <p:sp>
        <p:nvSpPr>
          <p:cNvPr id="10" name="TextBox 9">
            <a:extLst>
              <a:ext uri="{FF2B5EF4-FFF2-40B4-BE49-F238E27FC236}">
                <a16:creationId xmlns:a16="http://schemas.microsoft.com/office/drawing/2014/main" id="{84B60D31-4168-EBEE-1B8D-42C07A72801E}"/>
              </a:ext>
            </a:extLst>
          </p:cNvPr>
          <p:cNvSpPr txBox="1"/>
          <p:nvPr/>
        </p:nvSpPr>
        <p:spPr>
          <a:xfrm>
            <a:off x="6113156" y="5523586"/>
            <a:ext cx="5417124" cy="1200329"/>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Conversely, the lift curves are not similar between categories, but significantly better for our area of concern. The lift for readmission is slightly above 2 if we target the top 20% of the population.</a:t>
            </a:r>
          </a:p>
        </p:txBody>
      </p:sp>
      <p:sp>
        <p:nvSpPr>
          <p:cNvPr id="13" name="Rounded Rectangular Callout 12">
            <a:extLst>
              <a:ext uri="{FF2B5EF4-FFF2-40B4-BE49-F238E27FC236}">
                <a16:creationId xmlns:a16="http://schemas.microsoft.com/office/drawing/2014/main" id="{5EA4F6CC-AEC2-ED9A-E812-77DA8E91BD30}"/>
              </a:ext>
            </a:extLst>
          </p:cNvPr>
          <p:cNvSpPr/>
          <p:nvPr/>
        </p:nvSpPr>
        <p:spPr>
          <a:xfrm>
            <a:off x="1560005" y="1297705"/>
            <a:ext cx="2785651" cy="446297"/>
          </a:xfrm>
          <a:prstGeom prst="wedgeRoundRectCallout">
            <a:avLst/>
          </a:prstGeom>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pPr algn="ctr"/>
            <a:r>
              <a:rPr lang="en-US">
                <a:latin typeface="Arial"/>
                <a:cs typeface="Arial"/>
              </a:rPr>
              <a:t>ROC</a:t>
            </a:r>
          </a:p>
        </p:txBody>
      </p:sp>
      <p:sp>
        <p:nvSpPr>
          <p:cNvPr id="14" name="Rounded Rectangular Callout 13">
            <a:extLst>
              <a:ext uri="{FF2B5EF4-FFF2-40B4-BE49-F238E27FC236}">
                <a16:creationId xmlns:a16="http://schemas.microsoft.com/office/drawing/2014/main" id="{2BFED357-E518-EFA3-BFDB-FF523EAC1211}"/>
              </a:ext>
            </a:extLst>
          </p:cNvPr>
          <p:cNvSpPr/>
          <p:nvPr/>
        </p:nvSpPr>
        <p:spPr>
          <a:xfrm>
            <a:off x="7560674" y="1275370"/>
            <a:ext cx="2785651" cy="446297"/>
          </a:xfrm>
          <a:prstGeom prst="wedgeRoundRectCallout">
            <a:avLst/>
          </a:prstGeom>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pPr algn="ctr"/>
            <a:r>
              <a:rPr lang="en-US">
                <a:latin typeface="Arial"/>
                <a:cs typeface="Arial"/>
              </a:rPr>
              <a:t>Lift</a:t>
            </a:r>
          </a:p>
        </p:txBody>
      </p:sp>
      <p:cxnSp>
        <p:nvCxnSpPr>
          <p:cNvPr id="15" name="Straight Connector 14">
            <a:extLst>
              <a:ext uri="{FF2B5EF4-FFF2-40B4-BE49-F238E27FC236}">
                <a16:creationId xmlns:a16="http://schemas.microsoft.com/office/drawing/2014/main" id="{D7719EAA-F4F5-55AF-BA2A-6806D948C780}"/>
              </a:ext>
            </a:extLst>
          </p:cNvPr>
          <p:cNvCxnSpPr>
            <a:cxnSpLocks/>
          </p:cNvCxnSpPr>
          <p:nvPr/>
        </p:nvCxnSpPr>
        <p:spPr>
          <a:xfrm>
            <a:off x="6739847" y="3708972"/>
            <a:ext cx="760288"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CC70FD-E243-786C-6265-A8538A8D7A86}"/>
              </a:ext>
            </a:extLst>
          </p:cNvPr>
          <p:cNvCxnSpPr>
            <a:cxnSpLocks/>
          </p:cNvCxnSpPr>
          <p:nvPr/>
        </p:nvCxnSpPr>
        <p:spPr>
          <a:xfrm flipV="1">
            <a:off x="7500135" y="3708972"/>
            <a:ext cx="0" cy="1417832"/>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80938"/>
      </p:ext>
    </p:extLst>
  </p:cSld>
  <p:clrMapOvr>
    <a:masterClrMapping/>
  </p:clrMapOvr>
  <mc:AlternateContent xmlns:mc="http://schemas.openxmlformats.org/markup-compatibility/2006" xmlns:p14="http://schemas.microsoft.com/office/powerpoint/2010/main">
    <mc:Choice Requires="p14">
      <p:transition spd="slow" p14:dur="2000" advTm="35530"/>
    </mc:Choice>
    <mc:Fallback xmlns="">
      <p:transition spd="slow" advTm="3553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Why Neural Network? </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accent1">
                    <a:lumMod val="50000"/>
                  </a:schemeClr>
                </a:solidFill>
                <a:latin typeface="Arial" panose="020B0604020202020204" pitchFamily="34" charset="0"/>
                <a:cs typeface="Arial" panose="020B0604020202020204" pitchFamily="34" charset="0"/>
              </a:rPr>
              <a:t>Neural network sensitivity outperforms logistic model by 5 per cent. </a:t>
            </a: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197B60-92DF-346B-4B1E-01314A6DB5EA}"/>
              </a:ext>
            </a:extLst>
          </p:cNvPr>
          <p:cNvSpPr txBox="1"/>
          <p:nvPr/>
        </p:nvSpPr>
        <p:spPr>
          <a:xfrm>
            <a:off x="312117" y="1570810"/>
            <a:ext cx="11090555" cy="424731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solidFill>
                  <a:srgbClr val="000000"/>
                </a:solidFill>
                <a:latin typeface="Calibri" panose="020F0502020204030204"/>
                <a:cs typeface="Calibri" panose="020F0502020204030204"/>
              </a:rPr>
              <a:t>We measured key performance indicators such as True Positives, False Positives, False Negatives, True Negatives, Accuracy of 1, Sensitivity, Overall Accuracy, and the associated Model Cost.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comparative analysis of common performance metrics was done on a variety of predictive models. The business problem we are concerned with requires us to have the least number of false negatives because our goal is to reduce the number of instances for recommending someone will not need to be readmitted when they will indeed have to be readmitted.</a:t>
            </a:r>
            <a:endParaRPr lang="en-US" dirty="0">
              <a:cs typeface="Calibri"/>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address this, we decided to focus on Sensitivity and Accuracy of 1 among all performance metrics. The model cost for each model was also calculated. </a:t>
            </a:r>
            <a:endParaRPr lang="en-US" dirty="0">
              <a:cs typeface="Calibri"/>
            </a:endParaRPr>
          </a:p>
          <a:p>
            <a:pPr marL="285750" indent="-285750">
              <a:buFont typeface="Arial" panose="020B0604020202020204" pitchFamily="34" charset="0"/>
              <a:buChar char="•"/>
            </a:pPr>
            <a:endParaRPr lang="en-US" dirty="0">
              <a:latin typeface="Arial"/>
              <a:cs typeface="Calibri"/>
            </a:endParaRPr>
          </a:p>
          <a:p>
            <a:pPr marL="285750" indent="-285750">
              <a:buFont typeface="Arial" panose="020B0604020202020204" pitchFamily="34" charset="0"/>
              <a:buChar char="•"/>
            </a:pPr>
            <a:r>
              <a:rPr lang="en-US" dirty="0"/>
              <a:t>While the Neural Network didn't top the charts in accuracy, it emerged as the most cost-effective model, balancing performance with efficiency. Despite the Logistic model's slightly lower cost, its Sensitivity was 5% less than that of the Neural Networks. Hence, we accepted a marginal cost increase for significantly improved sensitivity.</a:t>
            </a:r>
          </a:p>
        </p:txBody>
      </p:sp>
      <p:sp>
        <p:nvSpPr>
          <p:cNvPr id="6" name="Slide Number Placeholder 11">
            <a:extLst>
              <a:ext uri="{FF2B5EF4-FFF2-40B4-BE49-F238E27FC236}">
                <a16:creationId xmlns:a16="http://schemas.microsoft.com/office/drawing/2014/main" id="{C12974A2-1E77-B48F-B5C9-C581C0522893}"/>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16</a:t>
            </a:fld>
            <a:endParaRPr 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0490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rgbClr val="002060"/>
                </a:solidFill>
                <a:latin typeface="Arial" panose="020B0604020202020204" pitchFamily="34" charset="0"/>
                <a:cs typeface="Arial" panose="020B0604020202020204" pitchFamily="34" charset="0"/>
              </a:rPr>
              <a:t>Experimenting with Cutoffs</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17</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312117" y="5124452"/>
            <a:ext cx="11276568" cy="888720"/>
          </a:xfrm>
          <a:prstGeom prst="rect">
            <a:avLst/>
          </a:prstGeom>
          <a:noFill/>
        </p:spPr>
        <p:txBody>
          <a:bodyPr wrap="square" rtlCol="0">
            <a:noAutofit/>
          </a:bodyPr>
          <a:lstStyle/>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Choosing 0.45 gives us the best model in terms of cost and very good sensitivity.</a:t>
            </a: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36D342AF-BECC-494A-1F78-6688080F9AD2}"/>
              </a:ext>
            </a:extLst>
          </p:cNvPr>
          <p:cNvGraphicFramePr>
            <a:graphicFrameLocks noGrp="1"/>
          </p:cNvGraphicFramePr>
          <p:nvPr>
            <p:extLst>
              <p:ext uri="{D42A27DB-BD31-4B8C-83A1-F6EECF244321}">
                <p14:modId xmlns:p14="http://schemas.microsoft.com/office/powerpoint/2010/main" val="3602142061"/>
              </p:ext>
            </p:extLst>
          </p:nvPr>
        </p:nvGraphicFramePr>
        <p:xfrm>
          <a:off x="706120" y="1466851"/>
          <a:ext cx="10779760" cy="3657600"/>
        </p:xfrm>
        <a:graphic>
          <a:graphicData uri="http://schemas.openxmlformats.org/drawingml/2006/table">
            <a:tbl>
              <a:tblPr firstRow="1" bandRow="1">
                <a:tableStyleId>{2D5ABB26-0587-4C30-8999-92F81FD0307C}</a:tableStyleId>
              </a:tblPr>
              <a:tblGrid>
                <a:gridCol w="2367280">
                  <a:extLst>
                    <a:ext uri="{9D8B030D-6E8A-4147-A177-3AD203B41FA5}">
                      <a16:colId xmlns:a16="http://schemas.microsoft.com/office/drawing/2014/main" val="3073692797"/>
                    </a:ext>
                  </a:extLst>
                </a:gridCol>
                <a:gridCol w="2103120">
                  <a:extLst>
                    <a:ext uri="{9D8B030D-6E8A-4147-A177-3AD203B41FA5}">
                      <a16:colId xmlns:a16="http://schemas.microsoft.com/office/drawing/2014/main" val="2239669784"/>
                    </a:ext>
                  </a:extLst>
                </a:gridCol>
                <a:gridCol w="2103120">
                  <a:extLst>
                    <a:ext uri="{9D8B030D-6E8A-4147-A177-3AD203B41FA5}">
                      <a16:colId xmlns:a16="http://schemas.microsoft.com/office/drawing/2014/main" val="1118884446"/>
                    </a:ext>
                  </a:extLst>
                </a:gridCol>
                <a:gridCol w="2103120">
                  <a:extLst>
                    <a:ext uri="{9D8B030D-6E8A-4147-A177-3AD203B41FA5}">
                      <a16:colId xmlns:a16="http://schemas.microsoft.com/office/drawing/2014/main" val="226271167"/>
                    </a:ext>
                  </a:extLst>
                </a:gridCol>
                <a:gridCol w="2103120">
                  <a:extLst>
                    <a:ext uri="{9D8B030D-6E8A-4147-A177-3AD203B41FA5}">
                      <a16:colId xmlns:a16="http://schemas.microsoft.com/office/drawing/2014/main" val="775046127"/>
                    </a:ext>
                  </a:extLst>
                </a:gridCol>
              </a:tblGrid>
              <a:tr h="347472">
                <a:tc>
                  <a:txBody>
                    <a:bodyPr/>
                    <a:lstStyle/>
                    <a:p>
                      <a:r>
                        <a:rPr lang="en-US" sz="1800" b="1" cap="none" spc="0" dirty="0">
                          <a:solidFill>
                            <a:schemeClr val="bg1"/>
                          </a:solidFill>
                          <a:effectLst/>
                          <a:latin typeface="Arial" panose="020B0604020202020204" pitchFamily="34" charset="0"/>
                          <a:cs typeface="Arial" panose="020B0604020202020204" pitchFamily="34" charset="0"/>
                        </a:rPr>
                        <a:t>Cutoff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a:r>
                        <a:rPr lang="en-US" sz="1800" b="1" cap="none" spc="0" dirty="0">
                          <a:solidFill>
                            <a:schemeClr val="bg1"/>
                          </a:solidFill>
                          <a:effectLst/>
                          <a:latin typeface="Arial" panose="020B0604020202020204" pitchFamily="34" charset="0"/>
                          <a:cs typeface="Arial" panose="020B0604020202020204" pitchFamily="34" charset="0"/>
                        </a:rPr>
                        <a:t>0.4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a:r>
                        <a:rPr lang="en-US" sz="1800" b="1" cap="none" spc="0" dirty="0">
                          <a:solidFill>
                            <a:schemeClr val="bg1"/>
                          </a:solidFill>
                          <a:effectLst/>
                          <a:latin typeface="Arial" panose="020B0604020202020204" pitchFamily="34" charset="0"/>
                          <a:cs typeface="Arial" panose="020B0604020202020204" pitchFamily="34" charset="0"/>
                        </a:rPr>
                        <a:t>0.45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a:r>
                        <a:rPr lang="en-US" sz="1800" b="1" cap="none" spc="0" dirty="0">
                          <a:solidFill>
                            <a:schemeClr val="bg1"/>
                          </a:solidFill>
                          <a:effectLst/>
                          <a:latin typeface="Arial" panose="020B0604020202020204" pitchFamily="34" charset="0"/>
                          <a:cs typeface="Arial" panose="020B0604020202020204" pitchFamily="34" charset="0"/>
                        </a:rPr>
                        <a:t>0.5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a:r>
                        <a:rPr lang="en-US" sz="1800" b="1" cap="none" spc="0" dirty="0">
                          <a:solidFill>
                            <a:schemeClr val="bg1"/>
                          </a:solidFill>
                          <a:effectLst/>
                          <a:latin typeface="Arial" panose="020B0604020202020204" pitchFamily="34" charset="0"/>
                          <a:cs typeface="Arial" panose="020B0604020202020204" pitchFamily="34" charset="0"/>
                        </a:rPr>
                        <a:t>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106430758"/>
                  </a:ext>
                </a:extLst>
              </a:tr>
              <a:tr h="347472">
                <a:tc>
                  <a:txBody>
                    <a:bodyPr/>
                    <a:lstStyle/>
                    <a:p>
                      <a:r>
                        <a:rPr lang="en-US" sz="1800" b="1" cap="none" spc="0" dirty="0">
                          <a:solidFill>
                            <a:schemeClr val="tx1"/>
                          </a:solidFill>
                          <a:effectLst/>
                          <a:latin typeface="Arial" panose="020B0604020202020204" pitchFamily="34" charset="0"/>
                          <a:cs typeface="Arial" panose="020B0604020202020204" pitchFamily="34" charset="0"/>
                        </a:rPr>
                        <a:t>True Positive (TP)</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1,802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1,609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1,410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951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621549154"/>
                  </a:ext>
                </a:extLst>
              </a:tr>
              <a:tr h="347472">
                <a:tc>
                  <a:txBody>
                    <a:bodyPr/>
                    <a:lstStyle/>
                    <a:p>
                      <a:r>
                        <a:rPr lang="en-US" sz="1800" b="1" cap="none" spc="0" dirty="0">
                          <a:solidFill>
                            <a:schemeClr val="tx1"/>
                          </a:solidFill>
                          <a:effectLst/>
                          <a:latin typeface="Arial" panose="020B0604020202020204" pitchFamily="34" charset="0"/>
                          <a:cs typeface="Arial" panose="020B0604020202020204" pitchFamily="34" charset="0"/>
                        </a:rPr>
                        <a:t>True Negative (TN)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5,150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6,427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7,394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9,240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761577880"/>
                  </a:ext>
                </a:extLst>
              </a:tr>
              <a:tr h="347472">
                <a:tc>
                  <a:txBody>
                    <a:bodyPr/>
                    <a:lstStyle/>
                    <a:p>
                      <a:r>
                        <a:rPr lang="en-US" sz="1800" b="1" cap="none" spc="0" dirty="0">
                          <a:solidFill>
                            <a:schemeClr val="tx1"/>
                          </a:solidFill>
                          <a:effectLst/>
                          <a:latin typeface="Arial" panose="020B0604020202020204" pitchFamily="34" charset="0"/>
                          <a:cs typeface="Arial" panose="020B0604020202020204" pitchFamily="34" charset="0"/>
                        </a:rPr>
                        <a:t>False Positive (FP)</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5,823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4,546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3,579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1,733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579735675"/>
                  </a:ext>
                </a:extLst>
              </a:tr>
              <a:tr h="347472">
                <a:tc>
                  <a:txBody>
                    <a:bodyPr/>
                    <a:lstStyle/>
                    <a:p>
                      <a:r>
                        <a:rPr lang="en-US" sz="1800" b="1" cap="none" spc="0" dirty="0">
                          <a:solidFill>
                            <a:schemeClr val="tx1"/>
                          </a:solidFill>
                          <a:effectLst/>
                          <a:latin typeface="Arial" panose="020B0604020202020204" pitchFamily="34" charset="0"/>
                          <a:cs typeface="Arial" panose="020B0604020202020204" pitchFamily="34" charset="0"/>
                        </a:rPr>
                        <a:t>False Negative (FN)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469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662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861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1,320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091149242"/>
                  </a:ext>
                </a:extLst>
              </a:tr>
              <a:tr h="347472">
                <a:tc>
                  <a:txBody>
                    <a:bodyPr/>
                    <a:lstStyle/>
                    <a:p>
                      <a:r>
                        <a:rPr lang="en-US" sz="1800" b="1" cap="none" spc="0">
                          <a:solidFill>
                            <a:schemeClr val="tx1"/>
                          </a:solidFill>
                          <a:effectLst/>
                          <a:latin typeface="Arial" panose="020B0604020202020204" pitchFamily="34" charset="0"/>
                          <a:cs typeface="Arial" panose="020B0604020202020204" pitchFamily="34" charset="0"/>
                        </a:rPr>
                        <a:t>Accuracy of 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23.63%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26.14%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28.26%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35.43%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849108917"/>
                  </a:ext>
                </a:extLst>
              </a:tr>
              <a:tr h="347472">
                <a:tc>
                  <a:txBody>
                    <a:bodyPr/>
                    <a:lstStyle/>
                    <a:p>
                      <a:r>
                        <a:rPr lang="en-US" sz="1800" b="1" cap="none" spc="0">
                          <a:solidFill>
                            <a:schemeClr val="tx1"/>
                          </a:solidFill>
                          <a:effectLst/>
                          <a:latin typeface="Arial" panose="020B0604020202020204" pitchFamily="34" charset="0"/>
                          <a:cs typeface="Arial" panose="020B0604020202020204" pitchFamily="34" charset="0"/>
                        </a:rPr>
                        <a:t>Sensitivity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79.35%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70.85%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62.09%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41.88%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72380911"/>
                  </a:ext>
                </a:extLst>
              </a:tr>
              <a:tr h="347472">
                <a:tc>
                  <a:txBody>
                    <a:bodyPr/>
                    <a:lstStyle/>
                    <a:p>
                      <a:r>
                        <a:rPr lang="en-US" sz="1800" b="1" cap="none" spc="0">
                          <a:solidFill>
                            <a:schemeClr val="tx1"/>
                          </a:solidFill>
                          <a:effectLst/>
                          <a:latin typeface="Arial" panose="020B0604020202020204" pitchFamily="34" charset="0"/>
                          <a:cs typeface="Arial" panose="020B0604020202020204" pitchFamily="34" charset="0"/>
                        </a:rPr>
                        <a:t>Specificity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92%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91%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90%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88%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67639297"/>
                  </a:ext>
                </a:extLst>
              </a:tr>
              <a:tr h="347472">
                <a:tc>
                  <a:txBody>
                    <a:bodyPr/>
                    <a:lstStyle/>
                    <a:p>
                      <a:r>
                        <a:rPr lang="en-US" sz="1800" b="1" cap="none" spc="0">
                          <a:solidFill>
                            <a:schemeClr val="tx1"/>
                          </a:solidFill>
                          <a:effectLst/>
                          <a:latin typeface="Arial" panose="020B0604020202020204" pitchFamily="34" charset="0"/>
                          <a:cs typeface="Arial" panose="020B0604020202020204" pitchFamily="34" charset="0"/>
                        </a:rPr>
                        <a:t>F-Score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36.42%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a:solidFill>
                            <a:schemeClr val="tx1"/>
                          </a:solidFill>
                          <a:latin typeface="Arial" panose="020B0604020202020204" pitchFamily="34" charset="0"/>
                          <a:cs typeface="Arial" panose="020B0604020202020204" pitchFamily="34" charset="0"/>
                        </a:rPr>
                        <a:t>38.19%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38.84%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38.39%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064617540"/>
                  </a:ext>
                </a:extLst>
              </a:tr>
              <a:tr h="347472">
                <a:tc>
                  <a:txBody>
                    <a:bodyPr/>
                    <a:lstStyle/>
                    <a:p>
                      <a:r>
                        <a:rPr lang="en-US" sz="1800" b="1" cap="none" spc="0" dirty="0">
                          <a:solidFill>
                            <a:schemeClr val="tx1"/>
                          </a:solidFill>
                          <a:effectLst/>
                          <a:latin typeface="Arial" panose="020B0604020202020204" pitchFamily="34" charset="0"/>
                          <a:cs typeface="Arial" panose="020B0604020202020204" pitchFamily="34" charset="0"/>
                        </a:rPr>
                        <a:t>Model Cost ($ MM)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$29.06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$28.16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$28.46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800" cap="none" spc="0" dirty="0">
                          <a:solidFill>
                            <a:schemeClr val="tx1"/>
                          </a:solidFill>
                          <a:latin typeface="Arial" panose="020B0604020202020204" pitchFamily="34" charset="0"/>
                          <a:cs typeface="Arial" panose="020B0604020202020204" pitchFamily="34" charset="0"/>
                        </a:rPr>
                        <a:t>$30.49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773255899"/>
                  </a:ext>
                </a:extLst>
              </a:tr>
            </a:tbl>
          </a:graphicData>
        </a:graphic>
      </p:graphicFrame>
      <p:sp>
        <p:nvSpPr>
          <p:cNvPr id="13" name="Title 3">
            <a:extLst>
              <a:ext uri="{FF2B5EF4-FFF2-40B4-BE49-F238E27FC236}">
                <a16:creationId xmlns:a16="http://schemas.microsoft.com/office/drawing/2014/main" id="{34AD856D-E30B-C117-9689-1E395162F85A}"/>
              </a:ext>
            </a:extLst>
          </p:cNvPr>
          <p:cNvSpPr txBox="1">
            <a:spLocks/>
          </p:cNvSpPr>
          <p:nvPr/>
        </p:nvSpPr>
        <p:spPr>
          <a:xfrm>
            <a:off x="312117" y="689407"/>
            <a:ext cx="10059480" cy="4918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dirty="0">
                <a:solidFill>
                  <a:srgbClr val="002060"/>
                </a:solidFill>
                <a:latin typeface="Arial"/>
                <a:cs typeface="Arial"/>
              </a:rPr>
              <a:t>Cutoffs were adjusted to find a balance between Sensitivity and Accuracy of 1s, where higher thresholds enhance Accuracy of 1s at the expense of decreased Sensitivity.</a:t>
            </a:r>
            <a:endParaRPr lang="en-US" sz="1000" dirty="0">
              <a:solidFill>
                <a:srgbClr val="002060"/>
              </a:solidFill>
              <a:cs typeface="Arial"/>
            </a:endParaRPr>
          </a:p>
        </p:txBody>
      </p:sp>
    </p:spTree>
    <p:extLst>
      <p:ext uri="{BB962C8B-B14F-4D97-AF65-F5344CB8AC3E}">
        <p14:creationId xmlns:p14="http://schemas.microsoft.com/office/powerpoint/2010/main" val="3629411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rgbClr val="002060"/>
                </a:solidFill>
                <a:latin typeface="Arial"/>
                <a:cs typeface="Arial"/>
              </a:rPr>
              <a:t>Business Findings</a:t>
            </a:r>
            <a:endParaRPr lang="en-US" sz="2800" b="1">
              <a:solidFill>
                <a:srgbClr val="002060"/>
              </a:solidFill>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dirty="0">
                <a:solidFill>
                  <a:srgbClr val="002060"/>
                </a:solidFill>
                <a:latin typeface="Arial"/>
                <a:cs typeface="Arial"/>
              </a:rPr>
              <a:t>We utilized our model's capabilities for healthcare providers and insurance companies to identify highest risk patients to improve patient care and resource allocations. Furthermore, insurance companies can create risk-adjusted policies. </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18</a:t>
            </a:fld>
            <a:endParaRPr lang="en-US" sz="110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extBox 7">
            <a:extLst>
              <a:ext uri="{FF2B5EF4-FFF2-40B4-BE49-F238E27FC236}">
                <a16:creationId xmlns:a16="http://schemas.microsoft.com/office/drawing/2014/main" id="{15F1174B-1553-BE6B-9A11-BF17DDEDE184}"/>
              </a:ext>
            </a:extLst>
          </p:cNvPr>
          <p:cNvGraphicFramePr/>
          <p:nvPr>
            <p:extLst>
              <p:ext uri="{D42A27DB-BD31-4B8C-83A1-F6EECF244321}">
                <p14:modId xmlns:p14="http://schemas.microsoft.com/office/powerpoint/2010/main" val="3298814251"/>
              </p:ext>
            </p:extLst>
          </p:nvPr>
        </p:nvGraphicFramePr>
        <p:xfrm>
          <a:off x="721151" y="1321905"/>
          <a:ext cx="10749698" cy="48857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75373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Conclusions</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50000"/>
                  </a:schemeClr>
                </a:solidFill>
                <a:latin typeface="Arial" panose="020B0604020202020204" pitchFamily="34" charset="0"/>
                <a:cs typeface="Arial" panose="020B0604020202020204" pitchFamily="34" charset="0"/>
              </a:rPr>
              <a:t>Choosing the neural network for medical diagnosis strikes a strategic balance – prioritizing superior diagnostic accuracy in minimizing false negatives and maximizing true positives, while maintaining cost-effectiveness.</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19</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312117" y="1272963"/>
            <a:ext cx="11276568" cy="4408170"/>
          </a:xfrm>
          <a:prstGeom prst="rect">
            <a:avLst/>
          </a:prstGeom>
          <a:noFill/>
        </p:spPr>
        <p:txBody>
          <a:bodyPr wrap="square" lIns="91440" tIns="45720" rIns="91440" bIns="45720" rtlCol="0" anchor="t">
            <a:noAutofit/>
          </a:bodyPr>
          <a:lstStyle/>
          <a:p>
            <a:pPr algn="l"/>
            <a:r>
              <a:rPr lang="en-US" sz="1600" b="1" i="0" dirty="0">
                <a:effectLst/>
                <a:latin typeface="Arial"/>
                <a:cs typeface="Arial"/>
              </a:rPr>
              <a:t>The Neural Network is Superior</a:t>
            </a:r>
            <a:endParaRPr lang="en-US" sz="1600" b="0" i="0" dirty="0">
              <a:effectLst/>
              <a:latin typeface="Arial"/>
              <a:cs typeface="Arial"/>
            </a:endParaRPr>
          </a:p>
          <a:p>
            <a:pPr marL="285750" indent="-285750">
              <a:buFont typeface="Arial" panose="020B0604020202020204" pitchFamily="34" charset="0"/>
              <a:buChar char="•"/>
            </a:pPr>
            <a:r>
              <a:rPr lang="en-US" sz="1600" b="0" i="0" dirty="0">
                <a:effectLst/>
                <a:latin typeface="Arial"/>
                <a:cs typeface="Arial"/>
              </a:rPr>
              <a:t>Because we are predicting a medical diagnosis, the neural network was chosen over the logistic model due to its strengths in </a:t>
            </a:r>
            <a:r>
              <a:rPr lang="en-US" sz="1600" i="0" dirty="0">
                <a:effectLst/>
                <a:latin typeface="Arial"/>
                <a:cs typeface="Arial"/>
              </a:rPr>
              <a:t>minimizing false negatives and maximizing true positives</a:t>
            </a:r>
            <a:r>
              <a:rPr lang="en-US" sz="1600" dirty="0">
                <a:latin typeface="Arial"/>
                <a:cs typeface="Arial"/>
              </a:rPr>
              <a:t> – both important</a:t>
            </a:r>
            <a:r>
              <a:rPr lang="en-US" sz="1600" i="0" dirty="0">
                <a:effectLst/>
                <a:latin typeface="Arial"/>
                <a:cs typeface="Arial"/>
              </a:rPr>
              <a:t> factors in enhancing diagnostic accuracy.</a:t>
            </a:r>
          </a:p>
          <a:p>
            <a:endParaRPr lang="en-US" sz="1600" b="0" i="0" dirty="0">
              <a:effectLst/>
              <a:latin typeface="Arial" panose="020B0604020202020204" pitchFamily="34" charset="0"/>
              <a:cs typeface="Arial" panose="020B0604020202020204" pitchFamily="34" charset="0"/>
            </a:endParaRPr>
          </a:p>
          <a:p>
            <a:pPr algn="l"/>
            <a:r>
              <a:rPr lang="en-US" sz="1600" b="1" i="0" dirty="0">
                <a:effectLst/>
                <a:latin typeface="Arial"/>
                <a:cs typeface="Arial"/>
              </a:rPr>
              <a:t>Performance Trade-Off</a:t>
            </a:r>
            <a:endParaRPr lang="en-US" sz="1600" b="0" i="0" dirty="0">
              <a:effectLst/>
              <a:latin typeface="Arial"/>
              <a:cs typeface="Arial"/>
            </a:endParaRPr>
          </a:p>
          <a:p>
            <a:pPr marL="285750" indent="-285750">
              <a:buFont typeface="Arial" panose="020B0604020202020204" pitchFamily="34" charset="0"/>
              <a:buChar char="•"/>
            </a:pPr>
            <a:r>
              <a:rPr lang="en-US" sz="1600" b="0" i="0" dirty="0">
                <a:effectLst/>
                <a:latin typeface="Arial"/>
                <a:cs typeface="Arial"/>
              </a:rPr>
              <a:t>Despite its slightly lower F-score compared to the logistic model, the neural network’s superiority in effectively managing </a:t>
            </a:r>
            <a:r>
              <a:rPr lang="en-US" sz="1600" i="0" dirty="0">
                <a:effectLst/>
                <a:latin typeface="Arial"/>
                <a:cs typeface="Arial"/>
              </a:rPr>
              <a:t>false negatives </a:t>
            </a:r>
            <a:r>
              <a:rPr lang="en-US" sz="1600" b="0" i="0" dirty="0">
                <a:effectLst/>
                <a:latin typeface="Arial"/>
                <a:cs typeface="Arial"/>
              </a:rPr>
              <a:t>and </a:t>
            </a:r>
            <a:r>
              <a:rPr lang="en-US" sz="1600" i="0" dirty="0">
                <a:effectLst/>
                <a:latin typeface="Arial"/>
                <a:cs typeface="Arial"/>
              </a:rPr>
              <a:t>true positives</a:t>
            </a:r>
            <a:r>
              <a:rPr lang="en-US" sz="1600" b="0" i="0" dirty="0">
                <a:effectLst/>
                <a:latin typeface="Arial"/>
                <a:cs typeface="Arial"/>
              </a:rPr>
              <a:t> outweighs the marginal decrease in overall F-score.</a:t>
            </a:r>
            <a:r>
              <a:rPr lang="en-US" sz="1600" dirty="0">
                <a:latin typeface="Arial"/>
                <a:cs typeface="Arial"/>
              </a:rPr>
              <a:t> </a:t>
            </a:r>
            <a:endParaRPr lang="en-US" sz="1600" b="0" i="0" dirty="0">
              <a:effectLst/>
              <a:latin typeface="Arial" panose="020B0604020202020204" pitchFamily="34" charset="0"/>
              <a:cs typeface="Arial" panose="020B0604020202020204" pitchFamily="34" charset="0"/>
            </a:endParaRPr>
          </a:p>
          <a:p>
            <a:endParaRPr lang="en-US" sz="1600" b="0" i="0" dirty="0">
              <a:effectLst/>
              <a:latin typeface="Arial" panose="020B0604020202020204" pitchFamily="34" charset="0"/>
              <a:cs typeface="Arial" panose="020B0604020202020204" pitchFamily="34" charset="0"/>
            </a:endParaRPr>
          </a:p>
          <a:p>
            <a:r>
              <a:rPr lang="en-US" sz="1600" b="1" i="0" dirty="0">
                <a:effectLst/>
                <a:latin typeface="Arial"/>
                <a:cs typeface="Arial"/>
              </a:rPr>
              <a:t>Cost-Effective </a:t>
            </a:r>
            <a:r>
              <a:rPr lang="en-US" sz="1600" b="1" dirty="0">
                <a:latin typeface="Arial"/>
                <a:cs typeface="Arial"/>
              </a:rPr>
              <a:t>Down Selection</a:t>
            </a:r>
            <a:endParaRPr lang="en-US" sz="1600" b="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0" i="0" dirty="0">
                <a:effectLst/>
                <a:latin typeface="Arial"/>
                <a:cs typeface="Arial"/>
              </a:rPr>
              <a:t>The decision to opt for the neural network is supported by a minor difference in cost compared to the logistic model. The superior diagnostic performance of the neural network justifies the investment, aligning with the critical goal of accurate medical predictions while maintaining cost efficiency.</a:t>
            </a:r>
          </a:p>
          <a:p>
            <a:endParaRPr lang="en-US" sz="1600" b="0" i="0" dirty="0">
              <a:effectLst/>
              <a:latin typeface="Arial" panose="020B0604020202020204" pitchFamily="34" charset="0"/>
              <a:cs typeface="Arial" panose="020B0604020202020204" pitchFamily="34" charset="0"/>
            </a:endParaRPr>
          </a:p>
          <a:p>
            <a:pPr algn="l"/>
            <a:r>
              <a:rPr lang="en-US" sz="1600" b="1" i="0" dirty="0">
                <a:effectLst/>
                <a:latin typeface="Arial"/>
                <a:cs typeface="Arial"/>
              </a:rPr>
              <a:t>Achieving a Strategic Balance</a:t>
            </a:r>
            <a:endParaRPr lang="en-US" sz="1600" b="0" i="0" dirty="0">
              <a:effectLst/>
              <a:latin typeface="Arial"/>
              <a:cs typeface="Arial"/>
            </a:endParaRPr>
          </a:p>
          <a:p>
            <a:pPr marL="285750" indent="-285750">
              <a:buFont typeface="Arial" panose="020B0604020202020204" pitchFamily="34" charset="0"/>
              <a:buChar char="•"/>
            </a:pPr>
            <a:r>
              <a:rPr lang="en-US" sz="1600" b="0" i="0" dirty="0">
                <a:effectLst/>
                <a:latin typeface="Arial"/>
                <a:cs typeface="Arial"/>
              </a:rPr>
              <a:t>The selection process demonstrates a strategic balance between maximizing diagnostic accuracy, minimizing potential harm from </a:t>
            </a:r>
            <a:r>
              <a:rPr lang="en-US" sz="1600" i="0" dirty="0">
                <a:effectLst/>
                <a:latin typeface="Arial"/>
                <a:cs typeface="Arial"/>
              </a:rPr>
              <a:t>false negatives</a:t>
            </a:r>
            <a:r>
              <a:rPr lang="en-US" sz="1600" b="0" i="0" dirty="0">
                <a:effectLst/>
                <a:latin typeface="Arial"/>
                <a:cs typeface="Arial"/>
              </a:rPr>
              <a:t>, and ensuring cost-effectiveness</a:t>
            </a:r>
            <a:r>
              <a:rPr lang="en-US" sz="1600" dirty="0">
                <a:latin typeface="Arial"/>
                <a:cs typeface="Arial"/>
              </a:rPr>
              <a:t> – thus </a:t>
            </a:r>
            <a:r>
              <a:rPr lang="en-US" sz="1600" b="0" i="0" dirty="0">
                <a:effectLst/>
                <a:latin typeface="Arial"/>
                <a:cs typeface="Arial"/>
              </a:rPr>
              <a:t>emphasizing the nuanced considerations in choosing a model for medical diagnosis.</a:t>
            </a: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30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Agenda</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a:solidFill>
                <a:schemeClr val="accent1">
                  <a:lumMod val="50000"/>
                </a:schemeClr>
              </a:solidFill>
              <a:highlight>
                <a:srgbClr val="FFFF00"/>
              </a:highlight>
              <a:latin typeface="Arial" panose="020B0604020202020204" pitchFamily="34" charset="0"/>
              <a:cs typeface="Arial" panose="020B0604020202020204" pitchFamily="34" charset="0"/>
            </a:endParaRP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2</a:t>
            </a:fld>
            <a:endParaRPr lang="en-US" sz="110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5576705A-12E2-5313-ECC4-C2A7AC48E115}"/>
              </a:ext>
            </a:extLst>
          </p:cNvPr>
          <p:cNvGraphicFramePr/>
          <p:nvPr>
            <p:extLst>
              <p:ext uri="{D42A27DB-BD31-4B8C-83A1-F6EECF244321}">
                <p14:modId xmlns:p14="http://schemas.microsoft.com/office/powerpoint/2010/main" val="1866911874"/>
              </p:ext>
            </p:extLst>
          </p:nvPr>
        </p:nvGraphicFramePr>
        <p:xfrm>
          <a:off x="759058" y="74536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1971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20</a:t>
            </a:fld>
            <a:endParaRPr lang="en-US" sz="110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43C201-57D4-38D5-7D83-E78352EB9BAA}"/>
              </a:ext>
            </a:extLst>
          </p:cNvPr>
          <p:cNvSpPr txBox="1"/>
          <p:nvPr/>
        </p:nvSpPr>
        <p:spPr>
          <a:xfrm>
            <a:off x="2618509" y="3036595"/>
            <a:ext cx="6954982" cy="646331"/>
          </a:xfrm>
          <a:prstGeom prst="rect">
            <a:avLst/>
          </a:prstGeom>
          <a:noFill/>
        </p:spPr>
        <p:txBody>
          <a:bodyPr wrap="square" rtlCol="0">
            <a:spAutoFit/>
          </a:bodyPr>
          <a:lstStyle/>
          <a:p>
            <a:pPr algn="ctr">
              <a:lnSpc>
                <a:spcPct val="90000"/>
              </a:lnSpc>
              <a:spcBef>
                <a:spcPct val="0"/>
              </a:spcBef>
            </a:pPr>
            <a:r>
              <a:rPr lang="en-US" sz="4000" b="1" dirty="0">
                <a:solidFill>
                  <a:schemeClr val="accent1">
                    <a:lumMod val="50000"/>
                  </a:schemeClr>
                </a:solidFill>
                <a:latin typeface="Arial" panose="020B0604020202020204" pitchFamily="34" charset="0"/>
                <a:ea typeface="+mj-ea"/>
                <a:cs typeface="Arial" panose="020B0604020202020204" pitchFamily="34" charset="0"/>
              </a:rPr>
              <a:t>Thank You!</a:t>
            </a:r>
          </a:p>
        </p:txBody>
      </p:sp>
    </p:spTree>
    <p:extLst>
      <p:ext uri="{BB962C8B-B14F-4D97-AF65-F5344CB8AC3E}">
        <p14:creationId xmlns:p14="http://schemas.microsoft.com/office/powerpoint/2010/main" val="3353930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6C4F49-92F4-7448-3D41-79977A1F334B}"/>
              </a:ext>
            </a:extLst>
          </p:cNvPr>
          <p:cNvSpPr>
            <a:spLocks noGrp="1"/>
          </p:cNvSpPr>
          <p:nvPr>
            <p:ph type="ctrTitle"/>
          </p:nvPr>
        </p:nvSpPr>
        <p:spPr>
          <a:xfrm>
            <a:off x="2026693" y="1030406"/>
            <a:ext cx="8147713" cy="3081242"/>
          </a:xfrm>
        </p:spPr>
        <p:txBody>
          <a:bodyPr anchor="ctr">
            <a:normAutofit/>
          </a:bodyPr>
          <a:lstStyle/>
          <a:p>
            <a:r>
              <a:rPr lang="en-US" sz="4800">
                <a:solidFill>
                  <a:srgbClr val="FFFFFF"/>
                </a:solidFill>
                <a:latin typeface="Arial" panose="020B0604020202020204" pitchFamily="34" charset="0"/>
                <a:cs typeface="Arial" panose="020B0604020202020204" pitchFamily="34" charset="0"/>
              </a:rPr>
              <a:t>Appendix</a:t>
            </a:r>
          </a:p>
        </p:txBody>
      </p:sp>
      <p:sp>
        <p:nvSpPr>
          <p:cNvPr id="3" name="Subtitle 2">
            <a:extLst>
              <a:ext uri="{FF2B5EF4-FFF2-40B4-BE49-F238E27FC236}">
                <a16:creationId xmlns:a16="http://schemas.microsoft.com/office/drawing/2014/main" id="{B660652E-1E87-4094-7323-9EAFD0649D3B}"/>
              </a:ext>
            </a:extLst>
          </p:cNvPr>
          <p:cNvSpPr>
            <a:spLocks noGrp="1"/>
          </p:cNvSpPr>
          <p:nvPr>
            <p:ph type="subTitle" idx="1"/>
          </p:nvPr>
        </p:nvSpPr>
        <p:spPr>
          <a:xfrm>
            <a:off x="1559943" y="4830417"/>
            <a:ext cx="9078628" cy="1401418"/>
          </a:xfrm>
        </p:spPr>
        <p:txBody>
          <a:bodyPr anchor="ctr">
            <a:normAutofit/>
          </a:bodyPr>
          <a:lstStyle/>
          <a:p>
            <a:r>
              <a:rPr lang="en-US" sz="1200" dirty="0">
                <a:solidFill>
                  <a:srgbClr val="FFFFFF"/>
                </a:solidFill>
                <a:latin typeface="Arial" panose="020B0604020202020204" pitchFamily="34" charset="0"/>
                <a:cs typeface="Arial" panose="020B0604020202020204" pitchFamily="34" charset="0"/>
              </a:rPr>
              <a:t>Diabetes Care in U.S. Hospitals: Predicting Early Readmission for Better Outcomes</a:t>
            </a:r>
          </a:p>
        </p:txBody>
      </p:sp>
      <p:sp>
        <p:nvSpPr>
          <p:cNvPr id="5" name="Slide Number Placeholder 11">
            <a:extLst>
              <a:ext uri="{FF2B5EF4-FFF2-40B4-BE49-F238E27FC236}">
                <a16:creationId xmlns:a16="http://schemas.microsoft.com/office/drawing/2014/main" id="{C78A6A14-7DA1-8EA6-1776-913681470349}"/>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21</a:t>
            </a:fld>
            <a:endParaRPr 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6476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Background Research</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a:solidFill>
                <a:schemeClr val="accent1">
                  <a:lumMod val="50000"/>
                </a:schemeClr>
              </a:solidFill>
              <a:latin typeface="Arial" panose="020B0604020202020204" pitchFamily="34" charset="0"/>
              <a:cs typeface="Arial" panose="020B0604020202020204" pitchFamily="34" charset="0"/>
            </a:endParaRP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22</a:t>
            </a:fld>
            <a:endParaRPr lang="en-US" sz="110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5A71BFB-800B-09CD-6479-9DB9DAEC25D5}"/>
              </a:ext>
            </a:extLst>
          </p:cNvPr>
          <p:cNvSpPr txBox="1"/>
          <p:nvPr/>
        </p:nvSpPr>
        <p:spPr>
          <a:xfrm>
            <a:off x="312117" y="1364566"/>
            <a:ext cx="10998308" cy="3693319"/>
          </a:xfrm>
          <a:prstGeom prst="rect">
            <a:avLst/>
          </a:prstGeom>
          <a:noFill/>
        </p:spPr>
        <p:txBody>
          <a:bodyPr wrap="square" rtlCol="0">
            <a:spAutoFit/>
          </a:bodyPr>
          <a:lstStyle/>
          <a:p>
            <a:r>
              <a:rPr lang="en-US"/>
              <a:t>We had to take help of Dr Google to understand a lot of variables because data dictionary wasn’t sufficient.</a:t>
            </a:r>
          </a:p>
          <a:p>
            <a:pPr marL="285750" indent="-285750">
              <a:buFont typeface="Arial" panose="020B0604020202020204" pitchFamily="34" charset="0"/>
              <a:buChar char="•"/>
            </a:pPr>
            <a:r>
              <a:rPr lang="en-US"/>
              <a:t>To understand </a:t>
            </a:r>
            <a:r>
              <a:rPr lang="en-US" err="1"/>
              <a:t>discharge_disposition_id</a:t>
            </a:r>
            <a:r>
              <a:rPr lang="en-US"/>
              <a:t> and </a:t>
            </a:r>
            <a:r>
              <a:rPr lang="en-US" err="1"/>
              <a:t>admission_id</a:t>
            </a:r>
            <a:r>
              <a:rPr lang="en-US"/>
              <a:t> we looked up and concluded that each number represents a different case of discharge or admission.</a:t>
            </a:r>
          </a:p>
          <a:p>
            <a:endParaRPr lang="en-US"/>
          </a:p>
          <a:p>
            <a:pPr marL="285750" indent="-285750">
              <a:buFont typeface="Arial" panose="020B0604020202020204" pitchFamily="34" charset="0"/>
              <a:buChar char="•"/>
            </a:pPr>
            <a:r>
              <a:rPr lang="en-US"/>
              <a:t>We also created patient journey’s initially to understand the data, since it is not patient specific. Every patient can have multiple instances and hence we decided to understand columns like </a:t>
            </a:r>
            <a:r>
              <a:rPr lang="en-US" err="1"/>
              <a:t>number_inpatient</a:t>
            </a:r>
            <a:r>
              <a:rPr lang="en-US"/>
              <a:t>, </a:t>
            </a:r>
            <a:r>
              <a:rPr lang="en-US" err="1"/>
              <a:t>number_outpatient</a:t>
            </a:r>
            <a:r>
              <a:rPr lang="en-US"/>
              <a:t>, </a:t>
            </a:r>
            <a:r>
              <a:rPr lang="en-US" err="1"/>
              <a:t>number_emergency</a:t>
            </a:r>
            <a:r>
              <a:rPr lang="en-US"/>
              <a:t> to make sure it all adds up.</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We also ran several models with different set of variables to understand the impact of each variable on the target.</a:t>
            </a:r>
          </a:p>
          <a:p>
            <a:pPr marL="742950" lvl="1" indent="-285750">
              <a:buFont typeface="Arial" panose="020B0604020202020204" pitchFamily="34" charset="0"/>
              <a:buChar char="•"/>
            </a:pPr>
            <a:r>
              <a:rPr lang="en-US"/>
              <a:t>First model with all the variables</a:t>
            </a:r>
          </a:p>
          <a:p>
            <a:pPr marL="742950" lvl="1" indent="-285750">
              <a:buFont typeface="Arial" panose="020B0604020202020204" pitchFamily="34" charset="0"/>
              <a:buChar char="•"/>
            </a:pPr>
            <a:r>
              <a:rPr lang="en-US"/>
              <a:t>Second model without all the ID columns and missing values columns</a:t>
            </a:r>
          </a:p>
          <a:p>
            <a:pPr marL="742950" lvl="1" indent="-285750">
              <a:buFont typeface="Arial" panose="020B0604020202020204" pitchFamily="34" charset="0"/>
              <a:buChar char="•"/>
            </a:pPr>
            <a:r>
              <a:rPr lang="en-US"/>
              <a:t>Third just with all the drugs and as expected Insulin turned out to be most important.</a:t>
            </a:r>
          </a:p>
        </p:txBody>
      </p:sp>
    </p:spTree>
    <p:extLst>
      <p:ext uri="{BB962C8B-B14F-4D97-AF65-F5344CB8AC3E}">
        <p14:creationId xmlns:p14="http://schemas.microsoft.com/office/powerpoint/2010/main" val="2015745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Exploration</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solidFill>
                <a:schemeClr val="accent1">
                  <a:lumMod val="50000"/>
                </a:schemeClr>
              </a:solidFill>
              <a:highlight>
                <a:srgbClr val="FFFF00"/>
              </a:highlight>
              <a:latin typeface="Arial" panose="020B0604020202020204" pitchFamily="34" charset="0"/>
              <a:cs typeface="Arial" panose="020B0604020202020204" pitchFamily="34" charset="0"/>
            </a:endParaRP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23</a:t>
            </a:fld>
            <a:endParaRPr lang="en-US" sz="110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0461AF9-E089-216C-A4C3-C1DB75ADDD86}"/>
              </a:ext>
            </a:extLst>
          </p:cNvPr>
          <p:cNvPicPr>
            <a:picLocks noChangeAspect="1"/>
          </p:cNvPicPr>
          <p:nvPr/>
        </p:nvPicPr>
        <p:blipFill rotWithShape="1">
          <a:blip r:embed="rId4"/>
          <a:srcRect l="6033" t="863" r="561" b="9481"/>
          <a:stretch/>
        </p:blipFill>
        <p:spPr>
          <a:xfrm>
            <a:off x="5309771" y="1894298"/>
            <a:ext cx="6832534" cy="3451669"/>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2656E301-27FF-6E40-7002-9BA61FD99B1B}"/>
              </a:ext>
            </a:extLst>
          </p:cNvPr>
          <p:cNvSpPr txBox="1"/>
          <p:nvPr/>
        </p:nvSpPr>
        <p:spPr>
          <a:xfrm>
            <a:off x="171241" y="1151434"/>
            <a:ext cx="4808263" cy="4907989"/>
          </a:xfrm>
          <a:prstGeom prst="rect">
            <a:avLst/>
          </a:prstGeom>
          <a:noFill/>
        </p:spPr>
        <p:txBody>
          <a:bodyPr wrap="square" lIns="91440" tIns="45720" rIns="91440" bIns="45720" rtlCol="0" anchor="t">
            <a:noAutofit/>
          </a:bodyPr>
          <a:lstStyle/>
          <a:p>
            <a:r>
              <a:rPr lang="en-US" b="1">
                <a:latin typeface="Arial"/>
                <a:cs typeface="Arial"/>
              </a:rPr>
              <a:t>“</a:t>
            </a:r>
            <a:r>
              <a:rPr lang="en-US" b="1" err="1">
                <a:latin typeface="Arial"/>
                <a:cs typeface="Arial"/>
              </a:rPr>
              <a:t>number_inpatient</a:t>
            </a:r>
            <a:r>
              <a:rPr lang="en-US" b="1">
                <a:latin typeface="Arial"/>
                <a:cs typeface="Arial"/>
              </a:rPr>
              <a:t>” was found to be the key predictor while exploring the dataset.</a:t>
            </a:r>
          </a:p>
          <a:p>
            <a:pPr marL="285750" indent="-285750">
              <a:buFont typeface="Arial" panose="020B0604020202020204" pitchFamily="34" charset="0"/>
              <a:buChar char="•"/>
            </a:pPr>
            <a:r>
              <a:rPr lang="en-US">
                <a:latin typeface="Arial"/>
                <a:cs typeface="Arial"/>
              </a:rPr>
              <a:t>This column represents the number of inpatient visits in the year prior to the encounter.</a:t>
            </a:r>
          </a:p>
          <a:p>
            <a:endParaRPr lang="en-US">
              <a:latin typeface="Arial"/>
              <a:cs typeface="Arial"/>
            </a:endParaRPr>
          </a:p>
          <a:p>
            <a:r>
              <a:rPr lang="en-US" b="1">
                <a:latin typeface="Arial"/>
                <a:cs typeface="Arial"/>
              </a:rPr>
              <a:t>Impact on readmission probability. </a:t>
            </a:r>
          </a:p>
          <a:p>
            <a:pPr marL="285750" indent="-285750">
              <a:buFont typeface="Arial" panose="020B0604020202020204" pitchFamily="34" charset="0"/>
              <a:buChar char="•"/>
            </a:pPr>
            <a:r>
              <a:rPr lang="en-US">
                <a:latin typeface="Arial"/>
                <a:cs typeface="Arial"/>
              </a:rPr>
              <a:t>If a patient has never been admitted before an instance, then the likelihood of readmission is minimal. </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a:cs typeface="Arial"/>
              </a:rPr>
              <a:t>Alternatively, multiple impatient visits correlates with an increased chance of readmission. </a:t>
            </a:r>
          </a:p>
          <a:p>
            <a:endParaRPr lang="en-US">
              <a:latin typeface="Arial" panose="020B0604020202020204" pitchFamily="34" charset="0"/>
              <a:cs typeface="Arial" panose="020B0604020202020204" pitchFamily="34" charset="0"/>
            </a:endParaRPr>
          </a:p>
          <a:p>
            <a:r>
              <a:rPr lang="en-US" b="1">
                <a:latin typeface="Arial"/>
                <a:cs typeface="Arial"/>
              </a:rPr>
              <a:t>A tribute to Newton’s First Law of Physics. </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a:cs typeface="Arial"/>
              </a:rPr>
              <a:t>A patient who frequently visits the hospital will tend to revisit.</a:t>
            </a:r>
            <a:endParaRPr lang="en-US">
              <a:latin typeface="Arial" panose="020B0604020202020204" pitchFamily="34" charset="0"/>
              <a:cs typeface="Arial" panose="020B0604020202020204" pitchFamily="34" charset="0"/>
            </a:endParaRPr>
          </a:p>
        </p:txBody>
      </p:sp>
      <p:sp>
        <p:nvSpPr>
          <p:cNvPr id="11" name="Rounded Rectangular Callout 10">
            <a:extLst>
              <a:ext uri="{FF2B5EF4-FFF2-40B4-BE49-F238E27FC236}">
                <a16:creationId xmlns:a16="http://schemas.microsoft.com/office/drawing/2014/main" id="{F0ACE9F4-190F-52F7-1217-D1BE23942031}"/>
              </a:ext>
            </a:extLst>
          </p:cNvPr>
          <p:cNvSpPr/>
          <p:nvPr/>
        </p:nvSpPr>
        <p:spPr>
          <a:xfrm>
            <a:off x="6124400" y="3984509"/>
            <a:ext cx="1302408" cy="637252"/>
          </a:xfrm>
          <a:prstGeom prst="wedgeRoundRectCallout">
            <a:avLst>
              <a:gd name="adj1" fmla="val 23298"/>
              <a:gd name="adj2" fmla="val -75526"/>
              <a:gd name="adj3" fmla="val 16667"/>
            </a:avLst>
          </a:prstGeom>
          <a:solidFill>
            <a:schemeClr val="bg1"/>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No prior admission</a:t>
            </a:r>
          </a:p>
        </p:txBody>
      </p:sp>
      <p:sp>
        <p:nvSpPr>
          <p:cNvPr id="12" name="Rounded Rectangular Callout 11">
            <a:extLst>
              <a:ext uri="{FF2B5EF4-FFF2-40B4-BE49-F238E27FC236}">
                <a16:creationId xmlns:a16="http://schemas.microsoft.com/office/drawing/2014/main" id="{FFF68C94-DBD6-629B-263F-C74AAE613ECD}"/>
              </a:ext>
            </a:extLst>
          </p:cNvPr>
          <p:cNvSpPr/>
          <p:nvPr/>
        </p:nvSpPr>
        <p:spPr>
          <a:xfrm>
            <a:off x="9812122" y="2982880"/>
            <a:ext cx="1302408" cy="637252"/>
          </a:xfrm>
          <a:prstGeom prst="wedgeRoundRectCallout">
            <a:avLst>
              <a:gd name="adj1" fmla="val -17911"/>
              <a:gd name="adj2" fmla="val 75763"/>
              <a:gd name="adj3" fmla="val 16667"/>
            </a:avLst>
          </a:prstGeom>
          <a:solidFill>
            <a:schemeClr val="bg1"/>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No prior admission</a:t>
            </a:r>
          </a:p>
        </p:txBody>
      </p:sp>
      <p:sp>
        <p:nvSpPr>
          <p:cNvPr id="13" name="Rounded Rectangular Callout 12">
            <a:extLst>
              <a:ext uri="{FF2B5EF4-FFF2-40B4-BE49-F238E27FC236}">
                <a16:creationId xmlns:a16="http://schemas.microsoft.com/office/drawing/2014/main" id="{EB58E2E2-619F-B6AC-5DE7-91CC170CD0D8}"/>
              </a:ext>
            </a:extLst>
          </p:cNvPr>
          <p:cNvSpPr/>
          <p:nvPr/>
        </p:nvSpPr>
        <p:spPr>
          <a:xfrm>
            <a:off x="8092348" y="4401952"/>
            <a:ext cx="1302408" cy="637252"/>
          </a:xfrm>
          <a:prstGeom prst="wedgeRoundRectCallout">
            <a:avLst>
              <a:gd name="adj1" fmla="val 21772"/>
              <a:gd name="adj2" fmla="val -73966"/>
              <a:gd name="adj3" fmla="val 16667"/>
            </a:avLst>
          </a:prstGeom>
          <a:solidFill>
            <a:schemeClr val="bg1"/>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1 prior admission</a:t>
            </a:r>
          </a:p>
        </p:txBody>
      </p:sp>
      <p:sp>
        <p:nvSpPr>
          <p:cNvPr id="14" name="Rounded Rectangular Callout 13">
            <a:extLst>
              <a:ext uri="{FF2B5EF4-FFF2-40B4-BE49-F238E27FC236}">
                <a16:creationId xmlns:a16="http://schemas.microsoft.com/office/drawing/2014/main" id="{BB8B340C-768B-20B8-08B2-23803435D64E}"/>
              </a:ext>
            </a:extLst>
          </p:cNvPr>
          <p:cNvSpPr/>
          <p:nvPr/>
        </p:nvSpPr>
        <p:spPr>
          <a:xfrm>
            <a:off x="5130487" y="2940900"/>
            <a:ext cx="1302408" cy="637252"/>
          </a:xfrm>
          <a:prstGeom prst="wedgeRoundRectCallout">
            <a:avLst>
              <a:gd name="adj1" fmla="val 21008"/>
              <a:gd name="adj2" fmla="val 67965"/>
              <a:gd name="adj3" fmla="val 16667"/>
            </a:avLst>
          </a:prstGeom>
          <a:solidFill>
            <a:schemeClr val="bg1"/>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1 prior admission</a:t>
            </a:r>
          </a:p>
        </p:txBody>
      </p:sp>
    </p:spTree>
    <p:extLst>
      <p:ext uri="{BB962C8B-B14F-4D97-AF65-F5344CB8AC3E}">
        <p14:creationId xmlns:p14="http://schemas.microsoft.com/office/powerpoint/2010/main" val="1922509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Structure of the Neural Network</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a:solidFill>
                <a:schemeClr val="accent1">
                  <a:lumMod val="50000"/>
                </a:schemeClr>
              </a:solidFill>
              <a:latin typeface="Arial" panose="020B0604020202020204" pitchFamily="34" charset="0"/>
              <a:cs typeface="Arial" panose="020B0604020202020204" pitchFamily="34" charset="0"/>
            </a:endParaRP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24</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312117" y="1272963"/>
            <a:ext cx="4721087" cy="3656846"/>
          </a:xfrm>
          <a:prstGeom prst="rect">
            <a:avLst/>
          </a:prstGeom>
          <a:noFill/>
        </p:spPr>
        <p:txBody>
          <a:bodyPr wrap="square" lIns="91440" tIns="45720" rIns="91440" bIns="45720" rtlCol="0" anchor="t">
            <a:noAutofit/>
          </a:bodyPr>
          <a:lstStyle/>
          <a:p>
            <a:r>
              <a:rPr lang="en-US" b="1">
                <a:latin typeface="Arial"/>
                <a:cs typeface="Arial"/>
              </a:rPr>
              <a:t>Key Points</a:t>
            </a:r>
            <a:endParaRPr lang="en-US">
              <a:latin typeface="Arial"/>
              <a:cs typeface="Arial"/>
            </a:endParaRPr>
          </a:p>
          <a:p>
            <a:pPr marL="285750" indent="-285750">
              <a:buFont typeface="Arial" panose="020B0604020202020204" pitchFamily="34" charset="0"/>
              <a:buChar char="•"/>
            </a:pPr>
            <a:r>
              <a:rPr lang="en-US">
                <a:latin typeface="Arial"/>
                <a:cs typeface="Arial"/>
              </a:rPr>
              <a:t>Hidden Layer: "1"</a:t>
            </a:r>
          </a:p>
          <a:p>
            <a:pPr marL="285750" indent="-285750">
              <a:buFont typeface="Arial" panose="020B0604020202020204" pitchFamily="34" charset="0"/>
              <a:buChar char="•"/>
            </a:pPr>
            <a:r>
              <a:rPr lang="en-US">
                <a:latin typeface="Arial"/>
                <a:cs typeface="Arial"/>
              </a:rPr>
              <a:t>Number of Nodes: 3</a:t>
            </a:r>
          </a:p>
          <a:p>
            <a:pPr marL="285750" indent="-285750">
              <a:buFont typeface="Arial" panose="020B0604020202020204" pitchFamily="34" charset="0"/>
              <a:buChar char="•"/>
            </a:pPr>
            <a:r>
              <a:rPr lang="en-US">
                <a:latin typeface="Arial"/>
                <a:cs typeface="Arial"/>
              </a:rPr>
              <a:t>Type of nodes: </a:t>
            </a:r>
            <a:r>
              <a:rPr lang="en-US" err="1">
                <a:latin typeface="Arial"/>
                <a:cs typeface="Arial"/>
              </a:rPr>
              <a:t>TanH</a:t>
            </a:r>
            <a:endParaRPr lang="en-US">
              <a:latin typeface="Arial"/>
              <a:cs typeface="Arial"/>
            </a:endParaRPr>
          </a:p>
          <a:p>
            <a:pPr marL="742950" lvl="1" indent="-285750">
              <a:buFont typeface="Arial" panose="020B0604020202020204" pitchFamily="34" charset="0"/>
              <a:buChar char="•"/>
            </a:pPr>
            <a:endParaRPr lang="en-US">
              <a:latin typeface="Arial"/>
              <a:cs typeface="Arial"/>
            </a:endParaRPr>
          </a:p>
          <a:p>
            <a:r>
              <a:rPr lang="en-US" b="1">
                <a:latin typeface="Arial"/>
                <a:cs typeface="Arial"/>
              </a:rPr>
              <a:t>Estimates (Intercept)</a:t>
            </a:r>
          </a:p>
          <a:p>
            <a:pPr marL="285750" indent="-285750">
              <a:buFont typeface="Arial,Sans-Serif"/>
              <a:buChar char="•"/>
            </a:pPr>
            <a:r>
              <a:rPr lang="en-US">
                <a:latin typeface="Arial"/>
                <a:cs typeface="Arial"/>
              </a:rPr>
              <a:t>Hidden Layer</a:t>
            </a:r>
            <a:endParaRPr lang="en-US" b="1">
              <a:latin typeface="Arial"/>
              <a:cs typeface="Arial"/>
            </a:endParaRPr>
          </a:p>
          <a:p>
            <a:pPr marL="742950" lvl="1" indent="-285750">
              <a:buFont typeface="Arial"/>
              <a:buChar char="•"/>
            </a:pPr>
            <a:r>
              <a:rPr lang="en-US">
                <a:latin typeface="Arial"/>
                <a:cs typeface="Arial"/>
              </a:rPr>
              <a:t>H1_1: -0.65731</a:t>
            </a:r>
          </a:p>
          <a:p>
            <a:pPr marL="742950" lvl="1" indent="-285750">
              <a:buFont typeface="Arial"/>
              <a:buChar char="•"/>
            </a:pPr>
            <a:r>
              <a:rPr lang="en-US">
                <a:latin typeface="Arial"/>
                <a:cs typeface="Arial"/>
              </a:rPr>
              <a:t>H1_2: -2.89177</a:t>
            </a:r>
          </a:p>
          <a:p>
            <a:pPr marL="742950" lvl="1" indent="-285750">
              <a:buFont typeface="Arial"/>
              <a:buChar char="•"/>
            </a:pPr>
            <a:r>
              <a:rPr lang="en-US">
                <a:latin typeface="Arial"/>
                <a:cs typeface="Arial"/>
              </a:rPr>
              <a:t>H1_3: 1.11347</a:t>
            </a:r>
            <a:endParaRPr lang="en-US">
              <a:latin typeface="Calibri" panose="020F0502020204030204"/>
              <a:cs typeface="Calibri" panose="020F0502020204030204"/>
            </a:endParaRPr>
          </a:p>
          <a:p>
            <a:pPr marL="285750" indent="-285750">
              <a:buFont typeface="Arial,Sans-Serif"/>
              <a:buChar char="•"/>
            </a:pPr>
            <a:r>
              <a:rPr lang="en-US">
                <a:latin typeface="Arial"/>
                <a:cs typeface="Arial"/>
              </a:rPr>
              <a:t>Output</a:t>
            </a:r>
          </a:p>
          <a:p>
            <a:pPr marL="742950" lvl="1" indent="-285750">
              <a:buFont typeface="Arial"/>
              <a:buChar char="•"/>
            </a:pPr>
            <a:r>
              <a:rPr lang="en-US">
                <a:latin typeface="Arial"/>
                <a:cs typeface="Arial"/>
              </a:rPr>
              <a:t>readmitted 2(0): 1.85481</a:t>
            </a:r>
            <a:endParaRPr lang="en-US">
              <a:latin typeface="Arial" panose="020B0604020202020204" pitchFamily="34" charset="0"/>
              <a:cs typeface="Arial" panose="020B0604020202020204" pitchFamily="34" charset="0"/>
            </a:endParaRPr>
          </a:p>
          <a:p>
            <a:pPr marL="742950" lvl="1" indent="-285750">
              <a:buFont typeface="Arial"/>
              <a:buChar char="•"/>
            </a:pPr>
            <a:endParaRPr lang="en-US">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network&#10;&#10;Description automatically generated">
            <a:extLst>
              <a:ext uri="{FF2B5EF4-FFF2-40B4-BE49-F238E27FC236}">
                <a16:creationId xmlns:a16="http://schemas.microsoft.com/office/drawing/2014/main" id="{1AC57667-DF82-08D8-8BF4-05E94A7B91B2}"/>
              </a:ext>
            </a:extLst>
          </p:cNvPr>
          <p:cNvPicPr>
            <a:picLocks noChangeAspect="1"/>
          </p:cNvPicPr>
          <p:nvPr/>
        </p:nvPicPr>
        <p:blipFill rotWithShape="1">
          <a:blip r:embed="rId3"/>
          <a:srcRect l="2633" t="4723" r="1865"/>
          <a:stretch/>
        </p:blipFill>
        <p:spPr>
          <a:xfrm>
            <a:off x="5744817" y="1462593"/>
            <a:ext cx="5227983" cy="4802050"/>
          </a:xfrm>
          <a:prstGeom prst="rect">
            <a:avLst/>
          </a:prstGeom>
        </p:spPr>
      </p:pic>
      <p:sp>
        <p:nvSpPr>
          <p:cNvPr id="7" name="Rounded Rectangular Callout 6">
            <a:extLst>
              <a:ext uri="{FF2B5EF4-FFF2-40B4-BE49-F238E27FC236}">
                <a16:creationId xmlns:a16="http://schemas.microsoft.com/office/drawing/2014/main" id="{871559A4-BEFA-36F5-E7D5-C45DC962F2B6}"/>
              </a:ext>
            </a:extLst>
          </p:cNvPr>
          <p:cNvSpPr/>
          <p:nvPr/>
        </p:nvSpPr>
        <p:spPr>
          <a:xfrm>
            <a:off x="7404196" y="1087332"/>
            <a:ext cx="2785651" cy="446297"/>
          </a:xfrm>
          <a:prstGeom prst="wedgeRoundRectCallout">
            <a:avLst/>
          </a:prstGeom>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a:latin typeface="Arial"/>
                <a:cs typeface="Arial"/>
              </a:rPr>
              <a:t>Neural Network Diagram</a:t>
            </a:r>
          </a:p>
        </p:txBody>
      </p:sp>
    </p:spTree>
    <p:extLst>
      <p:ext uri="{BB962C8B-B14F-4D97-AF65-F5344CB8AC3E}">
        <p14:creationId xmlns:p14="http://schemas.microsoft.com/office/powerpoint/2010/main" val="3220134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dirty="0">
                <a:solidFill>
                  <a:schemeClr val="accent1">
                    <a:lumMod val="50000"/>
                  </a:schemeClr>
                </a:solidFill>
                <a:latin typeface="Arial" panose="020B0604020202020204" pitchFamily="34" charset="0"/>
                <a:cs typeface="Arial" panose="020B0604020202020204" pitchFamily="34" charset="0"/>
              </a:rPr>
              <a:t>Neural vs. Logistic</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50000"/>
                  </a:schemeClr>
                </a:solidFill>
                <a:latin typeface="Arial" panose="020B0604020202020204" pitchFamily="34" charset="0"/>
                <a:cs typeface="Arial" panose="020B0604020202020204" pitchFamily="34" charset="0"/>
              </a:rPr>
              <a:t>With difference cutoffs</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25</a:t>
            </a:fld>
            <a:endParaRPr lang="en-US" sz="110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Content Placeholder 9">
            <a:extLst>
              <a:ext uri="{FF2B5EF4-FFF2-40B4-BE49-F238E27FC236}">
                <a16:creationId xmlns:a16="http://schemas.microsoft.com/office/drawing/2014/main" id="{84B8CC1A-18CA-073A-CFD6-B8EEC8317E6B}"/>
              </a:ext>
            </a:extLst>
          </p:cNvPr>
          <p:cNvGraphicFramePr>
            <a:graphicFrameLocks noGrp="1"/>
          </p:cNvGraphicFramePr>
          <p:nvPr>
            <p:ph idx="1"/>
            <p:extLst>
              <p:ext uri="{D42A27DB-BD31-4B8C-83A1-F6EECF244321}">
                <p14:modId xmlns:p14="http://schemas.microsoft.com/office/powerpoint/2010/main" val="1537309426"/>
              </p:ext>
            </p:extLst>
          </p:nvPr>
        </p:nvGraphicFramePr>
        <p:xfrm>
          <a:off x="443223" y="1222156"/>
          <a:ext cx="10905070" cy="5134194"/>
        </p:xfrm>
        <a:graphic>
          <a:graphicData uri="http://schemas.openxmlformats.org/drawingml/2006/table">
            <a:tbl>
              <a:tblPr firstRow="1" bandRow="1">
                <a:solidFill>
                  <a:schemeClr val="bg1"/>
                </a:solidFill>
                <a:tableStyleId>{5C22544A-7EE6-4342-B048-85BDC9FD1C3A}</a:tableStyleId>
              </a:tblPr>
              <a:tblGrid>
                <a:gridCol w="1551251">
                  <a:extLst>
                    <a:ext uri="{9D8B030D-6E8A-4147-A177-3AD203B41FA5}">
                      <a16:colId xmlns:a16="http://schemas.microsoft.com/office/drawing/2014/main" val="2521850514"/>
                    </a:ext>
                  </a:extLst>
                </a:gridCol>
                <a:gridCol w="1336260">
                  <a:extLst>
                    <a:ext uri="{9D8B030D-6E8A-4147-A177-3AD203B41FA5}">
                      <a16:colId xmlns:a16="http://schemas.microsoft.com/office/drawing/2014/main" val="2035141121"/>
                    </a:ext>
                  </a:extLst>
                </a:gridCol>
                <a:gridCol w="1336260">
                  <a:extLst>
                    <a:ext uri="{9D8B030D-6E8A-4147-A177-3AD203B41FA5}">
                      <a16:colId xmlns:a16="http://schemas.microsoft.com/office/drawing/2014/main" val="3545510280"/>
                    </a:ext>
                  </a:extLst>
                </a:gridCol>
                <a:gridCol w="1336260">
                  <a:extLst>
                    <a:ext uri="{9D8B030D-6E8A-4147-A177-3AD203B41FA5}">
                      <a16:colId xmlns:a16="http://schemas.microsoft.com/office/drawing/2014/main" val="1544320483"/>
                    </a:ext>
                  </a:extLst>
                </a:gridCol>
                <a:gridCol w="1336260">
                  <a:extLst>
                    <a:ext uri="{9D8B030D-6E8A-4147-A177-3AD203B41FA5}">
                      <a16:colId xmlns:a16="http://schemas.microsoft.com/office/drawing/2014/main" val="421196309"/>
                    </a:ext>
                  </a:extLst>
                </a:gridCol>
                <a:gridCol w="1336260">
                  <a:extLst>
                    <a:ext uri="{9D8B030D-6E8A-4147-A177-3AD203B41FA5}">
                      <a16:colId xmlns:a16="http://schemas.microsoft.com/office/drawing/2014/main" val="3322792897"/>
                    </a:ext>
                  </a:extLst>
                </a:gridCol>
                <a:gridCol w="1377263">
                  <a:extLst>
                    <a:ext uri="{9D8B030D-6E8A-4147-A177-3AD203B41FA5}">
                      <a16:colId xmlns:a16="http://schemas.microsoft.com/office/drawing/2014/main" val="611116375"/>
                    </a:ext>
                  </a:extLst>
                </a:gridCol>
                <a:gridCol w="1295256">
                  <a:extLst>
                    <a:ext uri="{9D8B030D-6E8A-4147-A177-3AD203B41FA5}">
                      <a16:colId xmlns:a16="http://schemas.microsoft.com/office/drawing/2014/main" val="2626564175"/>
                    </a:ext>
                  </a:extLst>
                </a:gridCol>
              </a:tblGrid>
              <a:tr h="448847">
                <a:tc>
                  <a:txBody>
                    <a:bodyPr/>
                    <a:lstStyle/>
                    <a:p>
                      <a:endParaRPr lang="en-US" sz="1500" b="0" cap="none" spc="0">
                        <a:solidFill>
                          <a:schemeClr val="bg1"/>
                        </a:solidFill>
                        <a:effectLst/>
                      </a:endParaRPr>
                    </a:p>
                  </a:txBody>
                  <a:tcPr marL="123275" marR="0" marT="94827" marB="9482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solidFill>
                        <a:srgbClr val="000000"/>
                      </a:solidFill>
                    </a:lnB>
                    <a:solidFill>
                      <a:schemeClr val="accent1">
                        <a:lumMod val="50000"/>
                      </a:schemeClr>
                    </a:solidFill>
                  </a:tcPr>
                </a:tc>
                <a:tc gridSpan="4">
                  <a:txBody>
                    <a:bodyPr/>
                    <a:lstStyle/>
                    <a:p>
                      <a:pPr algn="ctr"/>
                      <a:r>
                        <a:rPr lang="en-US" sz="2000" b="0" cap="none" spc="0" dirty="0">
                          <a:solidFill>
                            <a:schemeClr val="bg1"/>
                          </a:solidFill>
                          <a:effectLst/>
                        </a:rPr>
                        <a:t>Neural</a:t>
                      </a:r>
                    </a:p>
                  </a:txBody>
                  <a:tcPr marL="123275" marR="0" marT="94827" marB="9482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solidFill>
                        <a:srgbClr val="000000"/>
                      </a:solidFill>
                    </a:lnB>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a:r>
                        <a:rPr lang="en-US" sz="2000" b="0" cap="none" spc="0">
                          <a:solidFill>
                            <a:schemeClr val="bg1"/>
                          </a:solidFill>
                          <a:effectLst/>
                        </a:rPr>
                        <a:t>Logistic</a:t>
                      </a:r>
                    </a:p>
                  </a:txBody>
                  <a:tcPr marL="123275" marR="0" marT="94827" marB="94827" anchor="ctr">
                    <a:lnL w="19050" cap="flat" cmpd="sng" algn="ctr">
                      <a:solidFill>
                        <a:schemeClr val="tx1"/>
                      </a:solidFill>
                      <a:prstDash val="solid"/>
                    </a:lnL>
                    <a:lnR w="12700" cmpd="sng">
                      <a:solidFill>
                        <a:schemeClr val="tx1"/>
                      </a:solidFill>
                    </a:lnR>
                    <a:lnT w="19050" cap="flat" cmpd="sng" algn="ctr">
                      <a:solidFill>
                        <a:schemeClr val="tx1"/>
                      </a:solidFill>
                      <a:prstDash val="solid"/>
                    </a:lnT>
                    <a:lnB w="38100" cmpd="sng">
                      <a:solidFill>
                        <a:srgbClr val="000000"/>
                      </a:solidFill>
                    </a:lnB>
                    <a:solidFill>
                      <a:schemeClr val="accent1">
                        <a:lumMod val="5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84095868"/>
                  </a:ext>
                </a:extLst>
              </a:tr>
              <a:tr h="448847">
                <a:tc>
                  <a:txBody>
                    <a:bodyPr/>
                    <a:lstStyle/>
                    <a:p>
                      <a:pPr algn="ctr"/>
                      <a:r>
                        <a:rPr lang="en-US" sz="1800" b="1" cap="none" spc="0">
                          <a:solidFill>
                            <a:schemeClr val="tx1"/>
                          </a:solidFill>
                          <a:effectLst/>
                        </a:rPr>
                        <a:t>Cutoff</a:t>
                      </a:r>
                    </a:p>
                  </a:txBody>
                  <a:tcPr marL="123275" marR="0" marT="94827" marB="94827" anchor="ctr">
                    <a:lnL w="0" cap="flat" cmpd="sng" algn="ctr">
                      <a:noFill/>
                      <a:prstDash val="solid"/>
                    </a:lnL>
                    <a:lnR w="12700" cap="flat" cmpd="sng" algn="ctr">
                      <a:solidFill>
                        <a:schemeClr val="tx1"/>
                      </a:solidFill>
                      <a:prstDash val="solid"/>
                    </a:lnR>
                    <a:lnT w="38100" cmpd="sng">
                      <a:solidFill>
                        <a:srgbClr val="000000"/>
                      </a:solidFill>
                    </a:lnT>
                    <a:lnB w="12700" cap="flat" cmpd="sng" algn="ctr">
                      <a:solidFill>
                        <a:schemeClr val="tx1"/>
                      </a:solidFill>
                      <a:prstDash val="solid"/>
                    </a:lnB>
                    <a:noFill/>
                  </a:tcPr>
                </a:tc>
                <a:tc>
                  <a:txBody>
                    <a:bodyPr/>
                    <a:lstStyle/>
                    <a:p>
                      <a:pPr algn="ctr"/>
                      <a:r>
                        <a:rPr lang="en-US" sz="1800" b="1" cap="none" spc="0">
                          <a:solidFill>
                            <a:schemeClr val="tx1"/>
                          </a:solidFill>
                          <a:effectLst/>
                        </a:rPr>
                        <a:t>0.4</a:t>
                      </a:r>
                    </a:p>
                  </a:txBody>
                  <a:tcPr marL="123275" marR="0" marT="94827" marB="94827" anchor="ctr">
                    <a:lnL w="12700" cap="flat" cmpd="sng" algn="ctr">
                      <a:solidFill>
                        <a:schemeClr val="tx1"/>
                      </a:solidFill>
                      <a:prstDash val="solid"/>
                    </a:lnL>
                    <a:lnR w="12700" cap="flat" cmpd="sng" algn="ctr">
                      <a:solidFill>
                        <a:schemeClr val="tx1"/>
                      </a:solidFill>
                      <a:prstDash val="solid"/>
                    </a:lnR>
                    <a:lnT w="38100" cmpd="sng">
                      <a:solidFill>
                        <a:srgbClr val="000000"/>
                      </a:solidFill>
                    </a:lnT>
                    <a:lnB w="12700" cap="flat" cmpd="sng" algn="ctr">
                      <a:solidFill>
                        <a:schemeClr val="tx1"/>
                      </a:solidFill>
                      <a:prstDash val="solid"/>
                    </a:lnB>
                    <a:noFill/>
                  </a:tcPr>
                </a:tc>
                <a:tc>
                  <a:txBody>
                    <a:bodyPr/>
                    <a:lstStyle/>
                    <a:p>
                      <a:pPr algn="ctr"/>
                      <a:r>
                        <a:rPr lang="en-US" sz="1800" b="1" cap="none" spc="0">
                          <a:solidFill>
                            <a:schemeClr val="tx1"/>
                          </a:solidFill>
                          <a:effectLst/>
                        </a:rPr>
                        <a:t>0.45</a:t>
                      </a:r>
                    </a:p>
                  </a:txBody>
                  <a:tcPr marL="123275" marR="0" marT="94827" marB="94827" anchor="ctr">
                    <a:lnL w="12700" cap="flat" cmpd="sng" algn="ctr">
                      <a:solidFill>
                        <a:schemeClr val="tx1"/>
                      </a:solidFill>
                      <a:prstDash val="solid"/>
                    </a:lnL>
                    <a:lnR w="12700" cap="flat" cmpd="sng" algn="ctr">
                      <a:solidFill>
                        <a:schemeClr val="tx1"/>
                      </a:solidFill>
                      <a:prstDash val="solid"/>
                    </a:lnR>
                    <a:lnT w="38100" cmpd="sng">
                      <a:solidFill>
                        <a:srgbClr val="000000"/>
                      </a:solidFill>
                    </a:lnT>
                    <a:lnB w="12700" cap="flat" cmpd="sng" algn="ctr">
                      <a:solidFill>
                        <a:schemeClr val="tx1"/>
                      </a:solidFill>
                      <a:prstDash val="solid"/>
                    </a:lnB>
                    <a:noFill/>
                  </a:tcPr>
                </a:tc>
                <a:tc>
                  <a:txBody>
                    <a:bodyPr/>
                    <a:lstStyle/>
                    <a:p>
                      <a:pPr algn="ctr"/>
                      <a:r>
                        <a:rPr lang="en-US" sz="1800" b="1" cap="none" spc="0">
                          <a:solidFill>
                            <a:schemeClr val="tx1"/>
                          </a:solidFill>
                          <a:effectLst/>
                        </a:rPr>
                        <a:t>0.5</a:t>
                      </a:r>
                    </a:p>
                  </a:txBody>
                  <a:tcPr marL="123275" marR="0" marT="94827" marB="94827" anchor="ctr">
                    <a:lnL w="12700" cap="flat" cmpd="sng" algn="ctr">
                      <a:solidFill>
                        <a:schemeClr val="tx1"/>
                      </a:solidFill>
                      <a:prstDash val="solid"/>
                    </a:lnL>
                    <a:lnR w="12700" cap="flat" cmpd="sng" algn="ctr">
                      <a:solidFill>
                        <a:schemeClr val="tx1"/>
                      </a:solidFill>
                      <a:prstDash val="solid"/>
                    </a:lnR>
                    <a:lnT w="38100" cmpd="sng">
                      <a:solidFill>
                        <a:srgbClr val="000000"/>
                      </a:solidFill>
                    </a:lnT>
                    <a:lnB w="12700" cap="flat" cmpd="sng" algn="ctr">
                      <a:solidFill>
                        <a:schemeClr val="tx1"/>
                      </a:solidFill>
                      <a:prstDash val="solid"/>
                    </a:lnB>
                    <a:noFill/>
                  </a:tcPr>
                </a:tc>
                <a:tc>
                  <a:txBody>
                    <a:bodyPr/>
                    <a:lstStyle/>
                    <a:p>
                      <a:pPr algn="ctr"/>
                      <a:r>
                        <a:rPr lang="en-US" sz="1800" b="1" cap="none" spc="0">
                          <a:solidFill>
                            <a:schemeClr val="tx1"/>
                          </a:solidFill>
                          <a:effectLst/>
                        </a:rPr>
                        <a:t>0.6</a:t>
                      </a:r>
                    </a:p>
                  </a:txBody>
                  <a:tcPr marL="123275" marR="0" marT="94827" marB="94827" anchor="ctr">
                    <a:lnL w="12700" cap="flat" cmpd="sng" algn="ctr">
                      <a:solidFill>
                        <a:schemeClr val="tx1"/>
                      </a:solidFill>
                      <a:prstDash val="solid"/>
                    </a:lnL>
                    <a:lnR w="12700" cap="flat" cmpd="sng" algn="ctr">
                      <a:solidFill>
                        <a:schemeClr val="tx1"/>
                      </a:solidFill>
                      <a:prstDash val="solid"/>
                    </a:lnR>
                    <a:lnT w="38100" cmpd="sng">
                      <a:solidFill>
                        <a:srgbClr val="000000"/>
                      </a:solidFill>
                    </a:lnT>
                    <a:lnB w="12700" cap="flat" cmpd="sng" algn="ctr">
                      <a:solidFill>
                        <a:schemeClr val="tx1"/>
                      </a:solidFill>
                      <a:prstDash val="solid"/>
                    </a:lnB>
                    <a:noFill/>
                  </a:tcPr>
                </a:tc>
                <a:tc>
                  <a:txBody>
                    <a:bodyPr/>
                    <a:lstStyle/>
                    <a:p>
                      <a:pPr algn="ctr"/>
                      <a:r>
                        <a:rPr lang="en-US" sz="1800" b="1" cap="none" spc="0">
                          <a:solidFill>
                            <a:schemeClr val="tx1"/>
                          </a:solidFill>
                          <a:effectLst/>
                        </a:rPr>
                        <a:t>0.6</a:t>
                      </a:r>
                    </a:p>
                  </a:txBody>
                  <a:tcPr marL="123275" marR="0" marT="94827" marB="94827" anchor="ctr">
                    <a:lnL w="12700" cap="flat" cmpd="sng" algn="ctr">
                      <a:solidFill>
                        <a:schemeClr val="tx1"/>
                      </a:solidFill>
                      <a:prstDash val="solid"/>
                    </a:lnL>
                    <a:lnR w="12700" cap="flat" cmpd="sng" algn="ctr">
                      <a:solidFill>
                        <a:schemeClr val="tx1"/>
                      </a:solidFill>
                      <a:prstDash val="solid"/>
                    </a:lnR>
                    <a:lnT w="38100" cmpd="sng">
                      <a:solidFill>
                        <a:srgbClr val="000000"/>
                      </a:solidFill>
                    </a:lnT>
                    <a:lnB w="12700" cap="flat" cmpd="sng" algn="ctr">
                      <a:solidFill>
                        <a:schemeClr val="tx1"/>
                      </a:solidFill>
                      <a:prstDash val="solid"/>
                    </a:lnB>
                    <a:noFill/>
                  </a:tcPr>
                </a:tc>
                <a:tc>
                  <a:txBody>
                    <a:bodyPr/>
                    <a:lstStyle/>
                    <a:p>
                      <a:pPr algn="ctr"/>
                      <a:r>
                        <a:rPr lang="en-US" sz="1800" b="1" cap="none" spc="0">
                          <a:solidFill>
                            <a:schemeClr val="tx1"/>
                          </a:solidFill>
                          <a:effectLst/>
                        </a:rPr>
                        <a:t>0.4</a:t>
                      </a:r>
                    </a:p>
                  </a:txBody>
                  <a:tcPr marL="123275" marR="0" marT="94827" marB="94827" anchor="ctr">
                    <a:lnL w="12700" cap="flat" cmpd="sng" algn="ctr">
                      <a:solidFill>
                        <a:schemeClr val="tx1"/>
                      </a:solidFill>
                      <a:prstDash val="solid"/>
                    </a:lnL>
                    <a:lnR w="12700" cap="flat" cmpd="sng" algn="ctr">
                      <a:solidFill>
                        <a:schemeClr val="tx1"/>
                      </a:solidFill>
                      <a:prstDash val="solid"/>
                    </a:lnR>
                    <a:lnT w="38100" cmpd="sng">
                      <a:solidFill>
                        <a:srgbClr val="000000"/>
                      </a:solidFill>
                    </a:lnT>
                    <a:lnB w="12700" cap="flat" cmpd="sng" algn="ctr">
                      <a:solidFill>
                        <a:schemeClr val="tx1"/>
                      </a:solidFill>
                      <a:prstDash val="solid"/>
                    </a:lnB>
                    <a:noFill/>
                  </a:tcPr>
                </a:tc>
                <a:tc>
                  <a:txBody>
                    <a:bodyPr/>
                    <a:lstStyle/>
                    <a:p>
                      <a:pPr algn="ctr"/>
                      <a:r>
                        <a:rPr lang="en-US" sz="1800" b="1" cap="none" spc="0">
                          <a:solidFill>
                            <a:schemeClr val="tx1"/>
                          </a:solidFill>
                          <a:effectLst/>
                        </a:rPr>
                        <a:t>0.45</a:t>
                      </a:r>
                    </a:p>
                  </a:txBody>
                  <a:tcPr marL="123275" marR="0" marT="94827" marB="94827" anchor="ctr">
                    <a:lnL w="12700" cap="flat" cmpd="sng" algn="ctr">
                      <a:solidFill>
                        <a:schemeClr val="tx1"/>
                      </a:solidFill>
                      <a:prstDash val="solid"/>
                    </a:lnL>
                    <a:lnR w="12700" cap="flat" cmpd="sng" algn="ctr">
                      <a:solidFill>
                        <a:schemeClr val="tx1"/>
                      </a:solidFill>
                      <a:prstDash val="solid"/>
                    </a:lnR>
                    <a:lnT w="38100" cmpd="sng">
                      <a:solidFill>
                        <a:srgbClr val="000000"/>
                      </a:solidFill>
                    </a:lnT>
                    <a:lnB w="12700" cap="flat" cmpd="sng" algn="ctr">
                      <a:solidFill>
                        <a:schemeClr val="tx1"/>
                      </a:solidFill>
                      <a:prstDash val="solid"/>
                    </a:lnB>
                    <a:noFill/>
                  </a:tcPr>
                </a:tc>
                <a:extLst>
                  <a:ext uri="{0D108BD9-81ED-4DB2-BD59-A6C34878D82A}">
                    <a16:rowId xmlns:a16="http://schemas.microsoft.com/office/drawing/2014/main" val="4031373932"/>
                  </a:ext>
                </a:extLst>
              </a:tr>
              <a:tr h="448847">
                <a:tc>
                  <a:txBody>
                    <a:bodyPr/>
                    <a:lstStyle/>
                    <a:p>
                      <a:r>
                        <a:rPr lang="en-US" sz="1800" b="1" cap="none" spc="0">
                          <a:solidFill>
                            <a:schemeClr val="tx1"/>
                          </a:solidFill>
                          <a:effectLst/>
                        </a:rPr>
                        <a:t>TP</a:t>
                      </a:r>
                    </a:p>
                  </a:txBody>
                  <a:tcPr marL="123275" marR="0" marT="94827" marB="94827" anchor="ctr">
                    <a:lnL w="0" cap="flat" cmpd="sng" algn="ctr">
                      <a:no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1802</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1609</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1410</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951</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825</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1803</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1534</a:t>
                      </a:r>
                    </a:p>
                  </a:txBody>
                  <a:tcPr marL="123275" marR="0" marT="94827" marB="94827" anchor="ctr">
                    <a:lnL w="12700" cap="flat" cmpd="sng" algn="ctr">
                      <a:solidFill>
                        <a:schemeClr val="tx1"/>
                      </a:solidFill>
                      <a:prstDash val="solid"/>
                    </a:lnL>
                    <a:lnR w="12700" cmpd="sng">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extLst>
                  <a:ext uri="{0D108BD9-81ED-4DB2-BD59-A6C34878D82A}">
                    <a16:rowId xmlns:a16="http://schemas.microsoft.com/office/drawing/2014/main" val="2607936296"/>
                  </a:ext>
                </a:extLst>
              </a:tr>
              <a:tr h="448847">
                <a:tc>
                  <a:txBody>
                    <a:bodyPr/>
                    <a:lstStyle/>
                    <a:p>
                      <a:r>
                        <a:rPr lang="en-US" sz="1800" b="1" cap="none" spc="0">
                          <a:solidFill>
                            <a:schemeClr val="tx1"/>
                          </a:solidFill>
                          <a:effectLst/>
                        </a:rPr>
                        <a:t>TN</a:t>
                      </a:r>
                    </a:p>
                  </a:txBody>
                  <a:tcPr marL="123275" marR="0" marT="94827" marB="94827" anchor="ctr">
                    <a:lnL w="0" cap="flat" cmpd="sng" algn="ctr">
                      <a:no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5150</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6427</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7394</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9240</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9536</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5188</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6804</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extLst>
                  <a:ext uri="{0D108BD9-81ED-4DB2-BD59-A6C34878D82A}">
                    <a16:rowId xmlns:a16="http://schemas.microsoft.com/office/drawing/2014/main" val="1949087997"/>
                  </a:ext>
                </a:extLst>
              </a:tr>
              <a:tr h="448847">
                <a:tc>
                  <a:txBody>
                    <a:bodyPr/>
                    <a:lstStyle/>
                    <a:p>
                      <a:r>
                        <a:rPr lang="en-US" sz="1800" b="1" cap="none" spc="0">
                          <a:solidFill>
                            <a:schemeClr val="tx1"/>
                          </a:solidFill>
                          <a:effectLst/>
                        </a:rPr>
                        <a:t>FP</a:t>
                      </a:r>
                    </a:p>
                  </a:txBody>
                  <a:tcPr marL="123275" marR="0" marT="94827" marB="94827" anchor="ctr">
                    <a:lnL w="0" cap="flat" cmpd="sng" algn="ctr">
                      <a:no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5823</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4546</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3579</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1733</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1437</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5785</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4169</a:t>
                      </a:r>
                    </a:p>
                  </a:txBody>
                  <a:tcPr marL="123275" marR="0" marT="94827" marB="94827" anchor="ctr">
                    <a:lnL w="12700" cap="flat" cmpd="sng" algn="ctr">
                      <a:solidFill>
                        <a:schemeClr val="tx1"/>
                      </a:solidFill>
                      <a:prstDash val="solid"/>
                    </a:lnL>
                    <a:lnR w="12700" cmpd="sng">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extLst>
                  <a:ext uri="{0D108BD9-81ED-4DB2-BD59-A6C34878D82A}">
                    <a16:rowId xmlns:a16="http://schemas.microsoft.com/office/drawing/2014/main" val="541612125"/>
                  </a:ext>
                </a:extLst>
              </a:tr>
              <a:tr h="448847">
                <a:tc>
                  <a:txBody>
                    <a:bodyPr/>
                    <a:lstStyle/>
                    <a:p>
                      <a:r>
                        <a:rPr lang="en-US" sz="1800" b="1" cap="none" spc="0">
                          <a:solidFill>
                            <a:schemeClr val="tx1"/>
                          </a:solidFill>
                          <a:effectLst/>
                        </a:rPr>
                        <a:t>FN</a:t>
                      </a:r>
                    </a:p>
                  </a:txBody>
                  <a:tcPr marL="123275" marR="0" marT="94827" marB="94827" anchor="ctr">
                    <a:lnL w="0" cap="flat" cmpd="sng" algn="ctr">
                      <a:no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469</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662</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861</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1320</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1446</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468</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737</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extLst>
                  <a:ext uri="{0D108BD9-81ED-4DB2-BD59-A6C34878D82A}">
                    <a16:rowId xmlns:a16="http://schemas.microsoft.com/office/drawing/2014/main" val="3436083668"/>
                  </a:ext>
                </a:extLst>
              </a:tr>
              <a:tr h="448847">
                <a:tc>
                  <a:txBody>
                    <a:bodyPr/>
                    <a:lstStyle/>
                    <a:p>
                      <a:r>
                        <a:rPr lang="en-US" sz="1800" b="1" cap="none" spc="0">
                          <a:solidFill>
                            <a:schemeClr val="tx1"/>
                          </a:solidFill>
                          <a:effectLst/>
                        </a:rPr>
                        <a:t>Accuracy of 1</a:t>
                      </a:r>
                    </a:p>
                  </a:txBody>
                  <a:tcPr marL="123275" marR="0" marT="94827" marB="94827" anchor="ctr">
                    <a:lnL w="0" cap="flat" cmpd="sng" algn="ctr">
                      <a:no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23.63%</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26.14%</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28.26%</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35.43%</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36.47%</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23.76%</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26.90%</a:t>
                      </a:r>
                    </a:p>
                  </a:txBody>
                  <a:tcPr marL="123275" marR="0" marT="94827" marB="94827" anchor="ctr">
                    <a:lnL w="12700" cap="flat" cmpd="sng" algn="ctr">
                      <a:solidFill>
                        <a:schemeClr val="tx1"/>
                      </a:solidFill>
                      <a:prstDash val="solid"/>
                    </a:lnL>
                    <a:lnR w="12700" cmpd="sng">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extLst>
                  <a:ext uri="{0D108BD9-81ED-4DB2-BD59-A6C34878D82A}">
                    <a16:rowId xmlns:a16="http://schemas.microsoft.com/office/drawing/2014/main" val="2552314138"/>
                  </a:ext>
                </a:extLst>
              </a:tr>
              <a:tr h="448847">
                <a:tc>
                  <a:txBody>
                    <a:bodyPr/>
                    <a:lstStyle/>
                    <a:p>
                      <a:r>
                        <a:rPr lang="en-US" sz="1800" b="1" cap="none" spc="0">
                          <a:solidFill>
                            <a:schemeClr val="tx1"/>
                          </a:solidFill>
                          <a:effectLst/>
                        </a:rPr>
                        <a:t>Sensitivity</a:t>
                      </a:r>
                    </a:p>
                  </a:txBody>
                  <a:tcPr marL="123275" marR="0" marT="94827" marB="94827" anchor="ctr">
                    <a:lnL w="0" cap="flat" cmpd="sng" algn="ctr">
                      <a:no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79.35%</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70.85%</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62.09%</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41.88%</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36.33%</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79.39%</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67.55%</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extLst>
                  <a:ext uri="{0D108BD9-81ED-4DB2-BD59-A6C34878D82A}">
                    <a16:rowId xmlns:a16="http://schemas.microsoft.com/office/drawing/2014/main" val="3224759412"/>
                  </a:ext>
                </a:extLst>
              </a:tr>
              <a:tr h="448847">
                <a:tc>
                  <a:txBody>
                    <a:bodyPr/>
                    <a:lstStyle/>
                    <a:p>
                      <a:r>
                        <a:rPr lang="en-US" sz="1800" b="1" cap="none" spc="0">
                          <a:solidFill>
                            <a:schemeClr val="tx1"/>
                          </a:solidFill>
                          <a:effectLst/>
                        </a:rPr>
                        <a:t>Model Cost</a:t>
                      </a:r>
                    </a:p>
                  </a:txBody>
                  <a:tcPr marL="123275" marR="0" marT="94827" marB="94827" anchor="ctr">
                    <a:lnL w="0" cap="flat" cmpd="sng" algn="ctr">
                      <a:no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$29.06M</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$28.16M</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$28.46M</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$30.49M</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$31.78M</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$28.91M</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algn="ctr"/>
                      <a:r>
                        <a:rPr lang="en-US" sz="1800" cap="none" spc="0">
                          <a:solidFill>
                            <a:schemeClr val="tx1"/>
                          </a:solidFill>
                          <a:effectLst/>
                        </a:rPr>
                        <a:t>$28.23M</a:t>
                      </a:r>
                    </a:p>
                  </a:txBody>
                  <a:tcPr marL="123275" marR="0" marT="94827" marB="94827" anchor="ctr">
                    <a:lnL w="12700" cap="flat" cmpd="sng" algn="ctr">
                      <a:solidFill>
                        <a:schemeClr val="tx1"/>
                      </a:solidFill>
                      <a:prstDash val="solid"/>
                    </a:lnL>
                    <a:lnR w="12700" cmpd="sng">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extLst>
                  <a:ext uri="{0D108BD9-81ED-4DB2-BD59-A6C34878D82A}">
                    <a16:rowId xmlns:a16="http://schemas.microsoft.com/office/drawing/2014/main" val="4001346610"/>
                  </a:ext>
                </a:extLst>
              </a:tr>
              <a:tr h="448847">
                <a:tc>
                  <a:txBody>
                    <a:bodyPr/>
                    <a:lstStyle/>
                    <a:p>
                      <a:r>
                        <a:rPr lang="en-US" sz="1800" b="1" cap="none" spc="0">
                          <a:solidFill>
                            <a:schemeClr val="tx1"/>
                          </a:solidFill>
                          <a:effectLst/>
                        </a:rPr>
                        <a:t>Specificity </a:t>
                      </a:r>
                    </a:p>
                  </a:txBody>
                  <a:tcPr marL="123275" marR="0" marT="94827" marB="94827" anchor="ctr">
                    <a:lnL w="0" cap="flat" cmpd="sng" algn="ctr">
                      <a:no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92%</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91%</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90%</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88%</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87%</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92%</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algn="ctr"/>
                      <a:r>
                        <a:rPr lang="en-US" sz="1800" cap="none" spc="0">
                          <a:solidFill>
                            <a:schemeClr val="tx1"/>
                          </a:solidFill>
                          <a:effectLst/>
                        </a:rPr>
                        <a:t>90%</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extLst>
                  <a:ext uri="{0D108BD9-81ED-4DB2-BD59-A6C34878D82A}">
                    <a16:rowId xmlns:a16="http://schemas.microsoft.com/office/drawing/2014/main" val="1892981899"/>
                  </a:ext>
                </a:extLst>
              </a:tr>
              <a:tr h="448847">
                <a:tc>
                  <a:txBody>
                    <a:bodyPr/>
                    <a:lstStyle/>
                    <a:p>
                      <a:r>
                        <a:rPr lang="en-US" sz="1800" b="1" cap="none" spc="0">
                          <a:solidFill>
                            <a:schemeClr val="tx1"/>
                          </a:solidFill>
                          <a:effectLst/>
                        </a:rPr>
                        <a:t>F-Score</a:t>
                      </a:r>
                    </a:p>
                  </a:txBody>
                  <a:tcPr marL="123275" marR="0" marT="94827" marB="94827" anchor="ctr">
                    <a:lnL w="0" cap="flat" cmpd="sng" algn="ctr">
                      <a:noFill/>
                      <a:prstDash val="solid"/>
                    </a:lnL>
                    <a:lnR w="12700" cap="flat" cmpd="sng" algn="ctr">
                      <a:solidFill>
                        <a:schemeClr val="tx1"/>
                      </a:solidFill>
                      <a:prstDash val="solid"/>
                    </a:lnR>
                    <a:lnT w="12700" cap="flat" cmpd="sng" algn="ctr">
                      <a:solidFill>
                        <a:schemeClr val="tx1"/>
                      </a:solidFill>
                      <a:prstDash val="solid"/>
                    </a:lnT>
                    <a:lnB w="0" cmpd="sng">
                      <a:noFill/>
                      <a:prstDash val="solid"/>
                    </a:lnB>
                    <a:solidFill>
                      <a:schemeClr val="bg1">
                        <a:lumMod val="85000"/>
                      </a:schemeClr>
                    </a:solidFill>
                  </a:tcPr>
                </a:tc>
                <a:tc>
                  <a:txBody>
                    <a:bodyPr/>
                    <a:lstStyle/>
                    <a:p>
                      <a:pPr algn="ctr"/>
                      <a:r>
                        <a:rPr lang="en-US" sz="1800" cap="none" spc="0">
                          <a:solidFill>
                            <a:schemeClr val="tx1"/>
                          </a:solidFill>
                          <a:effectLst/>
                        </a:rPr>
                        <a:t>36.42%</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0" cmpd="sng">
                      <a:noFill/>
                      <a:prstDash val="solid"/>
                    </a:lnB>
                    <a:solidFill>
                      <a:schemeClr val="bg1">
                        <a:lumMod val="85000"/>
                      </a:schemeClr>
                    </a:solidFill>
                  </a:tcPr>
                </a:tc>
                <a:tc>
                  <a:txBody>
                    <a:bodyPr/>
                    <a:lstStyle/>
                    <a:p>
                      <a:pPr algn="ctr"/>
                      <a:r>
                        <a:rPr lang="en-US" sz="1800" cap="none" spc="0">
                          <a:solidFill>
                            <a:schemeClr val="tx1"/>
                          </a:solidFill>
                          <a:effectLst/>
                        </a:rPr>
                        <a:t>38.19%</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0" cmpd="sng">
                      <a:noFill/>
                      <a:prstDash val="solid"/>
                    </a:lnB>
                    <a:solidFill>
                      <a:schemeClr val="bg1">
                        <a:lumMod val="85000"/>
                      </a:schemeClr>
                    </a:solidFill>
                  </a:tcPr>
                </a:tc>
                <a:tc>
                  <a:txBody>
                    <a:bodyPr/>
                    <a:lstStyle/>
                    <a:p>
                      <a:pPr algn="ctr"/>
                      <a:r>
                        <a:rPr lang="en-US" sz="1800" cap="none" spc="0">
                          <a:solidFill>
                            <a:schemeClr val="tx1"/>
                          </a:solidFill>
                          <a:effectLst/>
                        </a:rPr>
                        <a:t>38.84%</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0" cmpd="sng">
                      <a:noFill/>
                      <a:prstDash val="solid"/>
                    </a:lnB>
                    <a:solidFill>
                      <a:schemeClr val="bg1">
                        <a:lumMod val="85000"/>
                      </a:schemeClr>
                    </a:solidFill>
                  </a:tcPr>
                </a:tc>
                <a:tc>
                  <a:txBody>
                    <a:bodyPr/>
                    <a:lstStyle/>
                    <a:p>
                      <a:pPr algn="ctr"/>
                      <a:r>
                        <a:rPr lang="en-US" sz="1800" cap="none" spc="0">
                          <a:solidFill>
                            <a:schemeClr val="tx1"/>
                          </a:solidFill>
                          <a:effectLst/>
                        </a:rPr>
                        <a:t>38.39%</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0" cmpd="sng">
                      <a:noFill/>
                      <a:prstDash val="solid"/>
                    </a:lnB>
                    <a:solidFill>
                      <a:schemeClr val="bg1">
                        <a:lumMod val="85000"/>
                      </a:schemeClr>
                    </a:solidFill>
                  </a:tcPr>
                </a:tc>
                <a:tc>
                  <a:txBody>
                    <a:bodyPr/>
                    <a:lstStyle/>
                    <a:p>
                      <a:pPr algn="ctr"/>
                      <a:r>
                        <a:rPr lang="en-US" sz="1800" cap="none" spc="0">
                          <a:solidFill>
                            <a:schemeClr val="tx1"/>
                          </a:solidFill>
                          <a:effectLst/>
                        </a:rPr>
                        <a:t>36.40%</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0" cmpd="sng">
                      <a:noFill/>
                      <a:prstDash val="solid"/>
                    </a:lnB>
                    <a:solidFill>
                      <a:schemeClr val="bg1">
                        <a:lumMod val="85000"/>
                      </a:schemeClr>
                    </a:solidFill>
                  </a:tcPr>
                </a:tc>
                <a:tc>
                  <a:txBody>
                    <a:bodyPr/>
                    <a:lstStyle/>
                    <a:p>
                      <a:pPr algn="ctr"/>
                      <a:r>
                        <a:rPr lang="en-US" sz="1800" cap="none" spc="0">
                          <a:solidFill>
                            <a:schemeClr val="tx1"/>
                          </a:solidFill>
                          <a:effectLst/>
                        </a:rPr>
                        <a:t>36.58%</a:t>
                      </a:r>
                    </a:p>
                  </a:txBody>
                  <a:tcPr marL="123275" marR="0" marT="94827" marB="94827"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0" cmpd="sng">
                      <a:noFill/>
                      <a:prstDash val="solid"/>
                    </a:lnB>
                    <a:solidFill>
                      <a:schemeClr val="bg1">
                        <a:lumMod val="85000"/>
                      </a:schemeClr>
                    </a:solidFill>
                  </a:tcPr>
                </a:tc>
                <a:tc>
                  <a:txBody>
                    <a:bodyPr/>
                    <a:lstStyle/>
                    <a:p>
                      <a:pPr algn="ctr"/>
                      <a:r>
                        <a:rPr lang="en-US" sz="1800" cap="none" spc="0" dirty="0">
                          <a:solidFill>
                            <a:schemeClr val="tx1"/>
                          </a:solidFill>
                          <a:effectLst/>
                        </a:rPr>
                        <a:t>38.48%</a:t>
                      </a:r>
                    </a:p>
                  </a:txBody>
                  <a:tcPr marL="123275" marR="0" marT="94827" marB="94827" anchor="ctr">
                    <a:lnL w="12700" cap="flat" cmpd="sng" algn="ctr">
                      <a:solidFill>
                        <a:schemeClr val="tx1"/>
                      </a:solidFill>
                      <a:prstDash val="solid"/>
                    </a:lnL>
                    <a:lnR w="12700" cmpd="sng">
                      <a:solidFill>
                        <a:schemeClr val="tx1"/>
                      </a:solidFill>
                      <a:prstDash val="solid"/>
                    </a:lnR>
                    <a:lnT w="12700" cap="flat" cmpd="sng" algn="ctr">
                      <a:solidFill>
                        <a:schemeClr val="tx1"/>
                      </a:solidFill>
                      <a:prstDash val="solid"/>
                    </a:lnT>
                    <a:lnB w="0" cmpd="sng">
                      <a:noFill/>
                      <a:prstDash val="solid"/>
                    </a:lnB>
                    <a:solidFill>
                      <a:schemeClr val="bg1">
                        <a:lumMod val="85000"/>
                      </a:schemeClr>
                    </a:solidFill>
                  </a:tcPr>
                </a:tc>
                <a:extLst>
                  <a:ext uri="{0D108BD9-81ED-4DB2-BD59-A6C34878D82A}">
                    <a16:rowId xmlns:a16="http://schemas.microsoft.com/office/drawing/2014/main" val="3554352683"/>
                  </a:ext>
                </a:extLst>
              </a:tr>
            </a:tbl>
          </a:graphicData>
        </a:graphic>
      </p:graphicFrame>
    </p:spTree>
    <p:extLst>
      <p:ext uri="{BB962C8B-B14F-4D97-AF65-F5344CB8AC3E}">
        <p14:creationId xmlns:p14="http://schemas.microsoft.com/office/powerpoint/2010/main" val="3819615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dirty="0">
                <a:solidFill>
                  <a:schemeClr val="accent1">
                    <a:lumMod val="50000"/>
                  </a:schemeClr>
                </a:solidFill>
                <a:latin typeface="Arial" panose="020B0604020202020204" pitchFamily="34" charset="0"/>
                <a:cs typeface="Arial" panose="020B0604020202020204" pitchFamily="34" charset="0"/>
              </a:rPr>
              <a:t>Confusion Matrix for all Models</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26</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312117" y="1272963"/>
            <a:ext cx="11276568" cy="4991680"/>
          </a:xfrm>
          <a:prstGeom prst="rect">
            <a:avLst/>
          </a:prstGeom>
          <a:noFill/>
        </p:spPr>
        <p:txBody>
          <a:bodyPr wrap="square" lIns="91440" tIns="45720" rIns="91440" bIns="45720" rtlCol="0" anchor="t">
            <a:noAutofit/>
          </a:bodyPr>
          <a:lstStyle/>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10;&#10;Description automatically generated">
            <a:extLst>
              <a:ext uri="{FF2B5EF4-FFF2-40B4-BE49-F238E27FC236}">
                <a16:creationId xmlns:a16="http://schemas.microsoft.com/office/drawing/2014/main" id="{258135DE-A520-2AF1-C469-2E299B7222DB}"/>
              </a:ext>
            </a:extLst>
          </p:cNvPr>
          <p:cNvPicPr>
            <a:picLocks noChangeAspect="1"/>
          </p:cNvPicPr>
          <p:nvPr/>
        </p:nvPicPr>
        <p:blipFill>
          <a:blip r:embed="rId3"/>
          <a:stretch>
            <a:fillRect/>
          </a:stretch>
        </p:blipFill>
        <p:spPr>
          <a:xfrm>
            <a:off x="720924" y="1841700"/>
            <a:ext cx="3442127" cy="2202215"/>
          </a:xfrm>
          <a:prstGeom prst="rect">
            <a:avLst/>
          </a:prstGeom>
        </p:spPr>
      </p:pic>
      <p:sp>
        <p:nvSpPr>
          <p:cNvPr id="11" name="Rounded Rectangular Callout 6">
            <a:extLst>
              <a:ext uri="{FF2B5EF4-FFF2-40B4-BE49-F238E27FC236}">
                <a16:creationId xmlns:a16="http://schemas.microsoft.com/office/drawing/2014/main" id="{35EB8787-5C46-F7BA-2ACB-60D9E44ED7C6}"/>
              </a:ext>
            </a:extLst>
          </p:cNvPr>
          <p:cNvSpPr/>
          <p:nvPr/>
        </p:nvSpPr>
        <p:spPr>
          <a:xfrm>
            <a:off x="1633325" y="1277411"/>
            <a:ext cx="1044712" cy="383498"/>
          </a:xfrm>
          <a:prstGeom prst="wedgeRoundRectCallout">
            <a:avLst/>
          </a:prstGeom>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a:latin typeface="Arial"/>
                <a:cs typeface="Arial"/>
              </a:rPr>
              <a:t>Logistic</a:t>
            </a:r>
            <a:endParaRPr lang="en-US">
              <a:latin typeface="Arial" panose="020B0604020202020204" pitchFamily="34" charset="0"/>
              <a:cs typeface="Arial" panose="020B0604020202020204" pitchFamily="34" charset="0"/>
            </a:endParaRPr>
          </a:p>
        </p:txBody>
      </p:sp>
      <p:pic>
        <p:nvPicPr>
          <p:cNvPr id="12" name="Picture 11" descr="A screenshot of a computer&#10;&#10;Description automatically generated">
            <a:extLst>
              <a:ext uri="{FF2B5EF4-FFF2-40B4-BE49-F238E27FC236}">
                <a16:creationId xmlns:a16="http://schemas.microsoft.com/office/drawing/2014/main" id="{492E05E0-7E21-5273-3B90-285F657363EF}"/>
              </a:ext>
            </a:extLst>
          </p:cNvPr>
          <p:cNvPicPr>
            <a:picLocks noChangeAspect="1"/>
          </p:cNvPicPr>
          <p:nvPr/>
        </p:nvPicPr>
        <p:blipFill>
          <a:blip r:embed="rId4"/>
          <a:stretch>
            <a:fillRect/>
          </a:stretch>
        </p:blipFill>
        <p:spPr>
          <a:xfrm>
            <a:off x="4416542" y="1808708"/>
            <a:ext cx="3502405" cy="2194543"/>
          </a:xfrm>
          <a:prstGeom prst="rect">
            <a:avLst/>
          </a:prstGeom>
        </p:spPr>
      </p:pic>
      <p:sp>
        <p:nvSpPr>
          <p:cNvPr id="13" name="Rounded Rectangular Callout 6">
            <a:extLst>
              <a:ext uri="{FF2B5EF4-FFF2-40B4-BE49-F238E27FC236}">
                <a16:creationId xmlns:a16="http://schemas.microsoft.com/office/drawing/2014/main" id="{F885ABFC-267A-6B9D-F12B-BC45D50B9B44}"/>
              </a:ext>
            </a:extLst>
          </p:cNvPr>
          <p:cNvSpPr/>
          <p:nvPr/>
        </p:nvSpPr>
        <p:spPr>
          <a:xfrm>
            <a:off x="5561676" y="1275941"/>
            <a:ext cx="1076027" cy="383499"/>
          </a:xfrm>
          <a:prstGeom prst="wedgeRoundRectCallout">
            <a:avLst/>
          </a:prstGeom>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a:latin typeface="Arial"/>
                <a:cs typeface="Arial"/>
              </a:rPr>
              <a:t>Boosted</a:t>
            </a:r>
            <a:endParaRPr lang="en-US">
              <a:latin typeface="Arial" panose="020B0604020202020204" pitchFamily="34" charset="0"/>
              <a:cs typeface="Arial" panose="020B0604020202020204" pitchFamily="34" charset="0"/>
            </a:endParaRPr>
          </a:p>
        </p:txBody>
      </p:sp>
      <p:pic>
        <p:nvPicPr>
          <p:cNvPr id="14" name="Picture 13" descr="A screenshot of a computer&#10;&#10;Description automatically generated">
            <a:extLst>
              <a:ext uri="{FF2B5EF4-FFF2-40B4-BE49-F238E27FC236}">
                <a16:creationId xmlns:a16="http://schemas.microsoft.com/office/drawing/2014/main" id="{AAF4813F-EE32-277A-F0B6-5CE6F600F536}"/>
              </a:ext>
            </a:extLst>
          </p:cNvPr>
          <p:cNvPicPr>
            <a:picLocks noChangeAspect="1"/>
          </p:cNvPicPr>
          <p:nvPr/>
        </p:nvPicPr>
        <p:blipFill>
          <a:blip r:embed="rId5"/>
          <a:stretch>
            <a:fillRect/>
          </a:stretch>
        </p:blipFill>
        <p:spPr>
          <a:xfrm>
            <a:off x="8056294" y="1843164"/>
            <a:ext cx="3483734" cy="2143126"/>
          </a:xfrm>
          <a:prstGeom prst="rect">
            <a:avLst/>
          </a:prstGeom>
        </p:spPr>
      </p:pic>
      <p:sp>
        <p:nvSpPr>
          <p:cNvPr id="16" name="Rounded Rectangular Callout 6">
            <a:extLst>
              <a:ext uri="{FF2B5EF4-FFF2-40B4-BE49-F238E27FC236}">
                <a16:creationId xmlns:a16="http://schemas.microsoft.com/office/drawing/2014/main" id="{998B3AB8-0A11-1CF9-D2A8-D1F843971994}"/>
              </a:ext>
            </a:extLst>
          </p:cNvPr>
          <p:cNvSpPr/>
          <p:nvPr/>
        </p:nvSpPr>
        <p:spPr>
          <a:xfrm>
            <a:off x="8859755" y="1277411"/>
            <a:ext cx="1640874" cy="383203"/>
          </a:xfrm>
          <a:prstGeom prst="wedgeRoundRectCallout">
            <a:avLst/>
          </a:prstGeom>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a:latin typeface="Arial"/>
                <a:cs typeface="Arial"/>
              </a:rPr>
              <a:t>Decision Tree</a:t>
            </a:r>
            <a:endParaRPr lang="en-US">
              <a:latin typeface="Arial" panose="020B0604020202020204" pitchFamily="34" charset="0"/>
              <a:cs typeface="Arial" panose="020B0604020202020204" pitchFamily="34" charset="0"/>
            </a:endParaRPr>
          </a:p>
        </p:txBody>
      </p:sp>
      <p:pic>
        <p:nvPicPr>
          <p:cNvPr id="17" name="Picture 16" descr="A screenshot of a computer&#10;&#10;Description automatically generated">
            <a:extLst>
              <a:ext uri="{FF2B5EF4-FFF2-40B4-BE49-F238E27FC236}">
                <a16:creationId xmlns:a16="http://schemas.microsoft.com/office/drawing/2014/main" id="{AD96999E-4572-D930-E19D-077D64E204D7}"/>
              </a:ext>
            </a:extLst>
          </p:cNvPr>
          <p:cNvPicPr>
            <a:picLocks noChangeAspect="1"/>
          </p:cNvPicPr>
          <p:nvPr/>
        </p:nvPicPr>
        <p:blipFill>
          <a:blip r:embed="rId6"/>
          <a:stretch>
            <a:fillRect/>
          </a:stretch>
        </p:blipFill>
        <p:spPr>
          <a:xfrm>
            <a:off x="718719" y="4615133"/>
            <a:ext cx="3237623" cy="1744563"/>
          </a:xfrm>
          <a:prstGeom prst="rect">
            <a:avLst/>
          </a:prstGeom>
        </p:spPr>
      </p:pic>
      <p:sp>
        <p:nvSpPr>
          <p:cNvPr id="18" name="Rounded Rectangular Callout 6">
            <a:extLst>
              <a:ext uri="{FF2B5EF4-FFF2-40B4-BE49-F238E27FC236}">
                <a16:creationId xmlns:a16="http://schemas.microsoft.com/office/drawing/2014/main" id="{902162A1-0815-135A-56BE-BE4FE7B35E80}"/>
              </a:ext>
            </a:extLst>
          </p:cNvPr>
          <p:cNvSpPr/>
          <p:nvPr/>
        </p:nvSpPr>
        <p:spPr>
          <a:xfrm>
            <a:off x="1387215" y="4089005"/>
            <a:ext cx="1922709" cy="372765"/>
          </a:xfrm>
          <a:prstGeom prst="wedgeRoundRectCallout">
            <a:avLst/>
          </a:prstGeom>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a:latin typeface="Arial"/>
                <a:cs typeface="Arial"/>
              </a:rPr>
              <a:t>Bootstrap Forest</a:t>
            </a:r>
            <a:endParaRPr lang="en-US">
              <a:latin typeface="Arial" panose="020B0604020202020204" pitchFamily="34" charset="0"/>
              <a:cs typeface="Arial" panose="020B0604020202020204" pitchFamily="34" charset="0"/>
            </a:endParaRPr>
          </a:p>
        </p:txBody>
      </p:sp>
      <p:pic>
        <p:nvPicPr>
          <p:cNvPr id="19" name="Picture 18" descr="A screenshot of a computer&#10;&#10;Description automatically generated">
            <a:extLst>
              <a:ext uri="{FF2B5EF4-FFF2-40B4-BE49-F238E27FC236}">
                <a16:creationId xmlns:a16="http://schemas.microsoft.com/office/drawing/2014/main" id="{786D5661-6A02-BB58-B79D-565A02316714}"/>
              </a:ext>
            </a:extLst>
          </p:cNvPr>
          <p:cNvPicPr>
            <a:picLocks noChangeAspect="1"/>
          </p:cNvPicPr>
          <p:nvPr/>
        </p:nvPicPr>
        <p:blipFill>
          <a:blip r:embed="rId7"/>
          <a:stretch>
            <a:fillRect/>
          </a:stretch>
        </p:blipFill>
        <p:spPr>
          <a:xfrm>
            <a:off x="4411101" y="4615509"/>
            <a:ext cx="3514607" cy="1835699"/>
          </a:xfrm>
          <a:prstGeom prst="rect">
            <a:avLst/>
          </a:prstGeom>
        </p:spPr>
      </p:pic>
      <p:sp>
        <p:nvSpPr>
          <p:cNvPr id="20" name="Rounded Rectangular Callout 6">
            <a:extLst>
              <a:ext uri="{FF2B5EF4-FFF2-40B4-BE49-F238E27FC236}">
                <a16:creationId xmlns:a16="http://schemas.microsoft.com/office/drawing/2014/main" id="{3778AF75-7016-B02F-7CB3-8FB52AFA905C}"/>
              </a:ext>
            </a:extLst>
          </p:cNvPr>
          <p:cNvSpPr/>
          <p:nvPr/>
        </p:nvSpPr>
        <p:spPr>
          <a:xfrm>
            <a:off x="5163695" y="4054455"/>
            <a:ext cx="1579273" cy="437160"/>
          </a:xfrm>
          <a:prstGeom prst="wedgeRoundRectCallout">
            <a:avLst/>
          </a:prstGeom>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a:latin typeface="Arial"/>
                <a:cs typeface="Arial"/>
              </a:rPr>
              <a:t>Naïve Bayes</a:t>
            </a:r>
            <a:endParaRPr lang="en-US">
              <a:latin typeface="Arial" panose="020B0604020202020204" pitchFamily="34"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15914F2D-EEDC-4B48-3A34-659CDA11F0CB}"/>
              </a:ext>
            </a:extLst>
          </p:cNvPr>
          <p:cNvPicPr>
            <a:picLocks noChangeAspect="1"/>
          </p:cNvPicPr>
          <p:nvPr/>
        </p:nvPicPr>
        <p:blipFill>
          <a:blip r:embed="rId8"/>
          <a:stretch>
            <a:fillRect/>
          </a:stretch>
        </p:blipFill>
        <p:spPr>
          <a:xfrm>
            <a:off x="8054236" y="4494343"/>
            <a:ext cx="3494761" cy="1971588"/>
          </a:xfrm>
          <a:prstGeom prst="rect">
            <a:avLst/>
          </a:prstGeom>
        </p:spPr>
      </p:pic>
      <p:sp>
        <p:nvSpPr>
          <p:cNvPr id="10" name="Rounded Rectangular Callout 6">
            <a:extLst>
              <a:ext uri="{FF2B5EF4-FFF2-40B4-BE49-F238E27FC236}">
                <a16:creationId xmlns:a16="http://schemas.microsoft.com/office/drawing/2014/main" id="{12656E5A-8CE3-D951-105B-B3246A8D94A1}"/>
              </a:ext>
            </a:extLst>
          </p:cNvPr>
          <p:cNvSpPr/>
          <p:nvPr/>
        </p:nvSpPr>
        <p:spPr>
          <a:xfrm>
            <a:off x="9005009" y="4044018"/>
            <a:ext cx="1579273" cy="364091"/>
          </a:xfrm>
          <a:prstGeom prst="wedgeRoundRectCallout">
            <a:avLst/>
          </a:prstGeom>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a:latin typeface="Arial"/>
                <a:cs typeface="Arial"/>
              </a:rPr>
              <a:t>Discriminant</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2154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a:cs typeface="Arial"/>
              </a:rPr>
              <a:t>Confusion Matrix of Neural Network for different Cutoffs</a:t>
            </a:r>
            <a:endParaRPr lang="en-US" sz="2800" b="1">
              <a:solidFill>
                <a:schemeClr val="accent1">
                  <a:lumMod val="50000"/>
                </a:schemeClr>
              </a:solidFill>
              <a:latin typeface="Arial" panose="020B0604020202020204" pitchFamily="34" charset="0"/>
              <a:cs typeface="Arial" panose="020B0604020202020204" pitchFamily="34" charset="0"/>
            </a:endParaRP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27</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312117" y="1272963"/>
            <a:ext cx="11276568" cy="4991680"/>
          </a:xfrm>
          <a:prstGeom prst="rect">
            <a:avLst/>
          </a:prstGeom>
          <a:noFill/>
        </p:spPr>
        <p:txBody>
          <a:bodyPr wrap="square" lIns="91440" tIns="45720" rIns="91440" bIns="45720" rtlCol="0" anchor="t">
            <a:noAutofit/>
          </a:bodyPr>
          <a:lstStyle/>
          <a:p>
            <a:pPr marL="285750" indent="-285750">
              <a:buFont typeface="Arial" panose="020B0604020202020204" pitchFamily="34" charset="0"/>
              <a:buChar char="•"/>
            </a:pP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4" descr="A screenshot of a computer&#10;&#10;Description automatically generated">
            <a:extLst>
              <a:ext uri="{FF2B5EF4-FFF2-40B4-BE49-F238E27FC236}">
                <a16:creationId xmlns:a16="http://schemas.microsoft.com/office/drawing/2014/main" id="{43964455-9798-25E9-13FD-62C82B079955}"/>
              </a:ext>
            </a:extLst>
          </p:cNvPr>
          <p:cNvPicPr>
            <a:picLocks noGrp="1" noChangeAspect="1"/>
          </p:cNvPicPr>
          <p:nvPr>
            <p:ph idx="1"/>
          </p:nvPr>
        </p:nvPicPr>
        <p:blipFill>
          <a:blip r:embed="rId3"/>
          <a:stretch>
            <a:fillRect/>
          </a:stretch>
        </p:blipFill>
        <p:spPr>
          <a:xfrm>
            <a:off x="799217" y="1186093"/>
            <a:ext cx="5149817" cy="230197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EE38DDF5-DB17-DA93-8DCE-71EE1FE76422}"/>
              </a:ext>
            </a:extLst>
          </p:cNvPr>
          <p:cNvPicPr>
            <a:picLocks noChangeAspect="1"/>
          </p:cNvPicPr>
          <p:nvPr/>
        </p:nvPicPr>
        <p:blipFill>
          <a:blip r:embed="rId4"/>
          <a:stretch>
            <a:fillRect/>
          </a:stretch>
        </p:blipFill>
        <p:spPr>
          <a:xfrm>
            <a:off x="753813" y="3833727"/>
            <a:ext cx="5096155" cy="2418362"/>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6D31D8DF-9D8D-C379-1DF5-C45CD3C45FBB}"/>
              </a:ext>
            </a:extLst>
          </p:cNvPr>
          <p:cNvPicPr>
            <a:picLocks noChangeAspect="1"/>
          </p:cNvPicPr>
          <p:nvPr/>
        </p:nvPicPr>
        <p:blipFill>
          <a:blip r:embed="rId5"/>
          <a:stretch>
            <a:fillRect/>
          </a:stretch>
        </p:blipFill>
        <p:spPr>
          <a:xfrm>
            <a:off x="6097173" y="1113647"/>
            <a:ext cx="5332268" cy="237773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7AE5BA4-D7CA-B8DE-39FE-9C2C63A6F481}"/>
              </a:ext>
            </a:extLst>
          </p:cNvPr>
          <p:cNvPicPr>
            <a:picLocks noChangeAspect="1"/>
          </p:cNvPicPr>
          <p:nvPr/>
        </p:nvPicPr>
        <p:blipFill>
          <a:blip r:embed="rId6"/>
          <a:stretch>
            <a:fillRect/>
          </a:stretch>
        </p:blipFill>
        <p:spPr>
          <a:xfrm>
            <a:off x="6216203" y="3771093"/>
            <a:ext cx="5243215" cy="2497810"/>
          </a:xfrm>
          <a:prstGeom prst="rect">
            <a:avLst/>
          </a:prstGeom>
        </p:spPr>
      </p:pic>
    </p:spTree>
    <p:extLst>
      <p:ext uri="{BB962C8B-B14F-4D97-AF65-F5344CB8AC3E}">
        <p14:creationId xmlns:p14="http://schemas.microsoft.com/office/powerpoint/2010/main" val="412278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97739E-FF85-1E47-81AE-F0D1633C057E}"/>
              </a:ext>
            </a:extLst>
          </p:cNvPr>
          <p:cNvSpPr>
            <a:spLocks noGrp="1"/>
          </p:cNvSpPr>
          <p:nvPr>
            <p:ph type="sldNum" sz="quarter" idx="12"/>
          </p:nvPr>
        </p:nvSpPr>
        <p:spPr/>
        <p:txBody>
          <a:bodyPr/>
          <a:lstStyle/>
          <a:p>
            <a:fld id="{36CEE081-F764-C044-BAAD-26C98F60D085}" type="slidenum">
              <a:rPr lang="en-US" smtClean="0"/>
              <a:t>28</a:t>
            </a:fld>
            <a:endParaRPr lang="en-US"/>
          </a:p>
        </p:txBody>
      </p:sp>
      <p:pic>
        <p:nvPicPr>
          <p:cNvPr id="8" name="Content Placeholder 4" descr="A screenshot of a computer&#10;&#10;Description automatically generated">
            <a:extLst>
              <a:ext uri="{FF2B5EF4-FFF2-40B4-BE49-F238E27FC236}">
                <a16:creationId xmlns:a16="http://schemas.microsoft.com/office/drawing/2014/main" id="{0A055502-89B8-C4C0-A187-42DE41B7E9BB}"/>
              </a:ext>
            </a:extLst>
          </p:cNvPr>
          <p:cNvPicPr>
            <a:picLocks noChangeAspect="1"/>
          </p:cNvPicPr>
          <p:nvPr/>
        </p:nvPicPr>
        <p:blipFill>
          <a:blip r:embed="rId2"/>
          <a:stretch>
            <a:fillRect/>
          </a:stretch>
        </p:blipFill>
        <p:spPr>
          <a:xfrm>
            <a:off x="163276" y="2602406"/>
            <a:ext cx="5634932" cy="356745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A1A46BE-4A37-E03E-7B98-5C99F4AB939E}"/>
              </a:ext>
            </a:extLst>
          </p:cNvPr>
          <p:cNvPicPr>
            <a:picLocks noChangeAspect="1"/>
          </p:cNvPicPr>
          <p:nvPr/>
        </p:nvPicPr>
        <p:blipFill>
          <a:blip r:embed="rId3"/>
          <a:stretch>
            <a:fillRect/>
          </a:stretch>
        </p:blipFill>
        <p:spPr>
          <a:xfrm>
            <a:off x="6265141" y="2604217"/>
            <a:ext cx="5359879" cy="3559586"/>
          </a:xfrm>
          <a:prstGeom prst="rect">
            <a:avLst/>
          </a:prstGeom>
        </p:spPr>
      </p:pic>
      <p:sp>
        <p:nvSpPr>
          <p:cNvPr id="12" name="Rounded Rectangular Callout 13">
            <a:extLst>
              <a:ext uri="{FF2B5EF4-FFF2-40B4-BE49-F238E27FC236}">
                <a16:creationId xmlns:a16="http://schemas.microsoft.com/office/drawing/2014/main" id="{35D8DB5B-E188-6A96-51D4-A3E391EBF3B5}"/>
              </a:ext>
            </a:extLst>
          </p:cNvPr>
          <p:cNvSpPr/>
          <p:nvPr/>
        </p:nvSpPr>
        <p:spPr>
          <a:xfrm>
            <a:off x="1981058" y="1667224"/>
            <a:ext cx="1489313" cy="642767"/>
          </a:xfrm>
          <a:prstGeom prst="wedgeRoundRectCallout">
            <a:avLst>
              <a:gd name="adj1" fmla="val 21008"/>
              <a:gd name="adj2" fmla="val 67965"/>
              <a:gd name="adj3" fmla="val 16667"/>
            </a:avLst>
          </a:prstGeom>
          <a:solidFill>
            <a:schemeClr val="bg1"/>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Arial"/>
                <a:cs typeface="Arial"/>
              </a:rPr>
              <a:t>Logistic</a:t>
            </a:r>
            <a:endParaRPr lang="en-US">
              <a:latin typeface="Arial" panose="020B0604020202020204" pitchFamily="34" charset="0"/>
              <a:cs typeface="Arial" panose="020B0604020202020204" pitchFamily="34" charset="0"/>
            </a:endParaRPr>
          </a:p>
        </p:txBody>
      </p:sp>
      <p:sp>
        <p:nvSpPr>
          <p:cNvPr id="16" name="Rounded Rectangular Callout 13">
            <a:extLst>
              <a:ext uri="{FF2B5EF4-FFF2-40B4-BE49-F238E27FC236}">
                <a16:creationId xmlns:a16="http://schemas.microsoft.com/office/drawing/2014/main" id="{B1015560-63AD-848C-696E-93FBECAB06BA}"/>
              </a:ext>
            </a:extLst>
          </p:cNvPr>
          <p:cNvSpPr/>
          <p:nvPr/>
        </p:nvSpPr>
        <p:spPr>
          <a:xfrm>
            <a:off x="8111720" y="1712325"/>
            <a:ext cx="1678188" cy="637252"/>
          </a:xfrm>
          <a:prstGeom prst="wedgeRoundRectCallout">
            <a:avLst>
              <a:gd name="adj1" fmla="val 21008"/>
              <a:gd name="adj2" fmla="val 67965"/>
              <a:gd name="adj3" fmla="val 16667"/>
            </a:avLst>
          </a:prstGeom>
          <a:solidFill>
            <a:schemeClr val="bg1"/>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Arial"/>
                <a:cs typeface="Arial"/>
              </a:rPr>
              <a:t>Neural</a:t>
            </a:r>
            <a:endParaRPr lang="en-US">
              <a:latin typeface="Arial" panose="020B0604020202020204" pitchFamily="34" charset="0"/>
              <a:cs typeface="Arial" panose="020B0604020202020204" pitchFamily="34" charset="0"/>
            </a:endParaRPr>
          </a:p>
        </p:txBody>
      </p:sp>
      <p:sp>
        <p:nvSpPr>
          <p:cNvPr id="18" name="Title 3">
            <a:extLst>
              <a:ext uri="{FF2B5EF4-FFF2-40B4-BE49-F238E27FC236}">
                <a16:creationId xmlns:a16="http://schemas.microsoft.com/office/drawing/2014/main" id="{4F6F8B55-F54B-A63A-72E7-25FA1CF6BC67}"/>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a:cs typeface="Arial"/>
              </a:rPr>
              <a:t>Confusion Matrix of models before oversampling</a:t>
            </a:r>
            <a:endParaRPr lang="en-US" sz="2800" b="1">
              <a:solidFill>
                <a:schemeClr val="accent1">
                  <a:lumMod val="50000"/>
                </a:schemeClr>
              </a:solidFill>
              <a:latin typeface="Arial" panose="020B0604020202020204" pitchFamily="34" charset="0"/>
              <a:cs typeface="Arial" panose="020B0604020202020204" pitchFamily="34" charset="0"/>
            </a:endParaRPr>
          </a:p>
        </p:txBody>
      </p:sp>
      <p:sp>
        <p:nvSpPr>
          <p:cNvPr id="20" name="Title 3">
            <a:extLst>
              <a:ext uri="{FF2B5EF4-FFF2-40B4-BE49-F238E27FC236}">
                <a16:creationId xmlns:a16="http://schemas.microsoft.com/office/drawing/2014/main" id="{1559E0C9-BB8F-CB8A-D6A8-12320DA041D9}"/>
              </a:ext>
            </a:extLst>
          </p:cNvPr>
          <p:cNvSpPr txBox="1">
            <a:spLocks/>
          </p:cNvSpPr>
          <p:nvPr/>
        </p:nvSpPr>
        <p:spPr>
          <a:xfrm>
            <a:off x="312117" y="689407"/>
            <a:ext cx="10059480" cy="4918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accent1">
                    <a:lumMod val="50000"/>
                  </a:schemeClr>
                </a:solidFill>
                <a:latin typeface="Arial"/>
                <a:cs typeface="Arial"/>
              </a:rPr>
              <a:t>The prediction of TPs of all the models was bad as the proportion of NO's was extremely high in the dataset which resulted in the prediction of more NO's and we decided to do oversampling to determine the best model</a:t>
            </a:r>
            <a:endParaRPr lang="en-US" sz="200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1564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E64FCC-A3DE-2E47-989D-2FE9EAEBD1F4}"/>
              </a:ext>
            </a:extLst>
          </p:cNvPr>
          <p:cNvSpPr>
            <a:spLocks noGrp="1"/>
          </p:cNvSpPr>
          <p:nvPr>
            <p:ph type="sldNum" sz="quarter" idx="12"/>
          </p:nvPr>
        </p:nvSpPr>
        <p:spPr/>
        <p:txBody>
          <a:bodyPr/>
          <a:lstStyle/>
          <a:p>
            <a:fld id="{36CEE081-F764-C044-BAAD-26C98F60D085}" type="slidenum">
              <a:rPr lang="en-US" smtClean="0"/>
              <a:t>29</a:t>
            </a:fld>
            <a:endParaRPr lang="en-US"/>
          </a:p>
        </p:txBody>
      </p:sp>
      <p:pic>
        <p:nvPicPr>
          <p:cNvPr id="6" name="Picture 5" descr="A screenshot of a computer&#10;&#10;Description automatically generated">
            <a:extLst>
              <a:ext uri="{FF2B5EF4-FFF2-40B4-BE49-F238E27FC236}">
                <a16:creationId xmlns:a16="http://schemas.microsoft.com/office/drawing/2014/main" id="{8F41168F-5592-8F3D-21C8-3DF5CEBD1831}"/>
              </a:ext>
            </a:extLst>
          </p:cNvPr>
          <p:cNvPicPr>
            <a:picLocks noChangeAspect="1"/>
          </p:cNvPicPr>
          <p:nvPr/>
        </p:nvPicPr>
        <p:blipFill>
          <a:blip r:embed="rId2"/>
          <a:stretch>
            <a:fillRect/>
          </a:stretch>
        </p:blipFill>
        <p:spPr>
          <a:xfrm>
            <a:off x="565404" y="1552922"/>
            <a:ext cx="3196382" cy="2189947"/>
          </a:xfrm>
          <a:prstGeom prst="rect">
            <a:avLst/>
          </a:prstGeom>
        </p:spPr>
      </p:pic>
      <p:sp>
        <p:nvSpPr>
          <p:cNvPr id="10" name="Rounded Rectangular Callout 13">
            <a:extLst>
              <a:ext uri="{FF2B5EF4-FFF2-40B4-BE49-F238E27FC236}">
                <a16:creationId xmlns:a16="http://schemas.microsoft.com/office/drawing/2014/main" id="{1BEC8478-9F89-CE37-CCED-0CF6BC325A08}"/>
              </a:ext>
            </a:extLst>
          </p:cNvPr>
          <p:cNvSpPr/>
          <p:nvPr/>
        </p:nvSpPr>
        <p:spPr>
          <a:xfrm>
            <a:off x="1369724" y="656477"/>
            <a:ext cx="1678188" cy="637252"/>
          </a:xfrm>
          <a:prstGeom prst="wedgeRoundRectCallout">
            <a:avLst>
              <a:gd name="adj1" fmla="val 21008"/>
              <a:gd name="adj2" fmla="val 67965"/>
              <a:gd name="adj3" fmla="val 16667"/>
            </a:avLst>
          </a:prstGeom>
          <a:solidFill>
            <a:schemeClr val="bg1"/>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Arial"/>
                <a:cs typeface="Arial"/>
              </a:rPr>
              <a:t>Decision Tree</a:t>
            </a:r>
            <a:endParaRPr lang="en-US">
              <a:latin typeface="Arial" panose="020B0604020202020204" pitchFamily="34" charset="0"/>
              <a:cs typeface="Arial" panose="020B0604020202020204"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7BACAE2D-3FCA-FE98-120E-C1FB717FB693}"/>
              </a:ext>
            </a:extLst>
          </p:cNvPr>
          <p:cNvPicPr>
            <a:picLocks noChangeAspect="1"/>
          </p:cNvPicPr>
          <p:nvPr/>
        </p:nvPicPr>
        <p:blipFill>
          <a:blip r:embed="rId3"/>
          <a:stretch>
            <a:fillRect/>
          </a:stretch>
        </p:blipFill>
        <p:spPr>
          <a:xfrm>
            <a:off x="4797665" y="1496640"/>
            <a:ext cx="2743200" cy="217961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14E51DC-0CA4-3A4C-0397-8F4F90E627EC}"/>
              </a:ext>
            </a:extLst>
          </p:cNvPr>
          <p:cNvPicPr>
            <a:picLocks noChangeAspect="1"/>
          </p:cNvPicPr>
          <p:nvPr/>
        </p:nvPicPr>
        <p:blipFill>
          <a:blip r:embed="rId4"/>
          <a:stretch>
            <a:fillRect/>
          </a:stretch>
        </p:blipFill>
        <p:spPr>
          <a:xfrm>
            <a:off x="8618104" y="1440706"/>
            <a:ext cx="2743200" cy="2180207"/>
          </a:xfrm>
          <a:prstGeom prst="rect">
            <a:avLst/>
          </a:prstGeom>
        </p:spPr>
      </p:pic>
      <p:sp>
        <p:nvSpPr>
          <p:cNvPr id="13" name="Rounded Rectangular Callout 13">
            <a:extLst>
              <a:ext uri="{FF2B5EF4-FFF2-40B4-BE49-F238E27FC236}">
                <a16:creationId xmlns:a16="http://schemas.microsoft.com/office/drawing/2014/main" id="{AEDBDCAD-5AA7-A740-4F41-9F32556A625C}"/>
              </a:ext>
            </a:extLst>
          </p:cNvPr>
          <p:cNvSpPr/>
          <p:nvPr/>
        </p:nvSpPr>
        <p:spPr>
          <a:xfrm>
            <a:off x="5321332" y="653919"/>
            <a:ext cx="1678188" cy="637252"/>
          </a:xfrm>
          <a:prstGeom prst="wedgeRoundRectCallout">
            <a:avLst>
              <a:gd name="adj1" fmla="val 21008"/>
              <a:gd name="adj2" fmla="val 67965"/>
              <a:gd name="adj3" fmla="val 16667"/>
            </a:avLst>
          </a:prstGeom>
          <a:solidFill>
            <a:schemeClr val="bg1"/>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Arial"/>
                <a:cs typeface="Arial"/>
              </a:rPr>
              <a:t>Bootstrap</a:t>
            </a:r>
            <a:endParaRPr lang="en-US">
              <a:latin typeface="Arial" panose="020B0604020202020204" pitchFamily="34" charset="0"/>
              <a:cs typeface="Arial" panose="020B0604020202020204" pitchFamily="34" charset="0"/>
            </a:endParaRPr>
          </a:p>
        </p:txBody>
      </p:sp>
      <p:sp>
        <p:nvSpPr>
          <p:cNvPr id="14" name="Rounded Rectangular Callout 13">
            <a:extLst>
              <a:ext uri="{FF2B5EF4-FFF2-40B4-BE49-F238E27FC236}">
                <a16:creationId xmlns:a16="http://schemas.microsoft.com/office/drawing/2014/main" id="{6F6359DB-210E-D8BD-41A4-4943FAC58EEA}"/>
              </a:ext>
            </a:extLst>
          </p:cNvPr>
          <p:cNvSpPr/>
          <p:nvPr/>
        </p:nvSpPr>
        <p:spPr>
          <a:xfrm>
            <a:off x="9220155" y="651352"/>
            <a:ext cx="1532445" cy="628389"/>
          </a:xfrm>
          <a:prstGeom prst="wedgeRoundRectCallout">
            <a:avLst>
              <a:gd name="adj1" fmla="val 21008"/>
              <a:gd name="adj2" fmla="val 67965"/>
              <a:gd name="adj3" fmla="val 16667"/>
            </a:avLst>
          </a:prstGeom>
          <a:solidFill>
            <a:schemeClr val="bg1"/>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Arial"/>
                <a:cs typeface="Arial"/>
              </a:rPr>
              <a:t>Boosted</a:t>
            </a:r>
            <a:endParaRPr lang="en-US">
              <a:latin typeface="Arial" panose="020B0604020202020204" pitchFamily="34" charset="0"/>
              <a:cs typeface="Arial" panose="020B0604020202020204" pitchFamily="34" charset="0"/>
            </a:endParaRPr>
          </a:p>
        </p:txBody>
      </p:sp>
      <p:pic>
        <p:nvPicPr>
          <p:cNvPr id="18" name="Picture 17" descr="A screenshot of a computer&#10;&#10;Description automatically generated">
            <a:extLst>
              <a:ext uri="{FF2B5EF4-FFF2-40B4-BE49-F238E27FC236}">
                <a16:creationId xmlns:a16="http://schemas.microsoft.com/office/drawing/2014/main" id="{12F8D8B9-4B07-F5AE-99B7-C4E2420FC2E8}"/>
              </a:ext>
            </a:extLst>
          </p:cNvPr>
          <p:cNvPicPr>
            <a:picLocks noChangeAspect="1"/>
          </p:cNvPicPr>
          <p:nvPr/>
        </p:nvPicPr>
        <p:blipFill>
          <a:blip r:embed="rId5"/>
          <a:stretch>
            <a:fillRect/>
          </a:stretch>
        </p:blipFill>
        <p:spPr>
          <a:xfrm>
            <a:off x="6923545" y="4714572"/>
            <a:ext cx="3059501" cy="2050289"/>
          </a:xfrm>
          <a:prstGeom prst="rect">
            <a:avLst/>
          </a:prstGeom>
        </p:spPr>
      </p:pic>
      <p:sp>
        <p:nvSpPr>
          <p:cNvPr id="19" name="Rounded Rectangular Callout 13">
            <a:extLst>
              <a:ext uri="{FF2B5EF4-FFF2-40B4-BE49-F238E27FC236}">
                <a16:creationId xmlns:a16="http://schemas.microsoft.com/office/drawing/2014/main" id="{2BCD7B10-F2DE-6F44-E558-CD5548966671}"/>
              </a:ext>
            </a:extLst>
          </p:cNvPr>
          <p:cNvSpPr/>
          <p:nvPr/>
        </p:nvSpPr>
        <p:spPr>
          <a:xfrm>
            <a:off x="7444846" y="3890199"/>
            <a:ext cx="1462528" cy="608497"/>
          </a:xfrm>
          <a:prstGeom prst="wedgeRoundRectCallout">
            <a:avLst>
              <a:gd name="adj1" fmla="val 21008"/>
              <a:gd name="adj2" fmla="val 67965"/>
              <a:gd name="adj3" fmla="val 16667"/>
            </a:avLst>
          </a:prstGeom>
          <a:solidFill>
            <a:schemeClr val="bg1"/>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Arial"/>
                <a:cs typeface="Arial"/>
              </a:rPr>
              <a:t>KNN</a:t>
            </a:r>
            <a:endParaRPr lang="en-US">
              <a:latin typeface="Arial" panose="020B0604020202020204" pitchFamily="34" charset="0"/>
              <a:cs typeface="Arial" panose="020B0604020202020204" pitchFamily="34" charset="0"/>
            </a:endParaRPr>
          </a:p>
        </p:txBody>
      </p:sp>
      <p:pic>
        <p:nvPicPr>
          <p:cNvPr id="20" name="Picture 19" descr="A screenshot of a computer screen&#10;&#10;Description automatically generated">
            <a:extLst>
              <a:ext uri="{FF2B5EF4-FFF2-40B4-BE49-F238E27FC236}">
                <a16:creationId xmlns:a16="http://schemas.microsoft.com/office/drawing/2014/main" id="{3DB71FFA-3A80-5DD3-6FAC-C40A6FFBB3FF}"/>
              </a:ext>
            </a:extLst>
          </p:cNvPr>
          <p:cNvPicPr>
            <a:picLocks noChangeAspect="1"/>
          </p:cNvPicPr>
          <p:nvPr/>
        </p:nvPicPr>
        <p:blipFill>
          <a:blip r:embed="rId6"/>
          <a:stretch>
            <a:fillRect/>
          </a:stretch>
        </p:blipFill>
        <p:spPr>
          <a:xfrm>
            <a:off x="1972023" y="4538789"/>
            <a:ext cx="3217651" cy="2186981"/>
          </a:xfrm>
          <a:prstGeom prst="rect">
            <a:avLst/>
          </a:prstGeom>
        </p:spPr>
      </p:pic>
      <p:sp>
        <p:nvSpPr>
          <p:cNvPr id="23" name="Rounded Rectangular Callout 13">
            <a:extLst>
              <a:ext uri="{FF2B5EF4-FFF2-40B4-BE49-F238E27FC236}">
                <a16:creationId xmlns:a16="http://schemas.microsoft.com/office/drawing/2014/main" id="{A12088A1-9F93-EA29-A8A3-085435808A1C}"/>
              </a:ext>
            </a:extLst>
          </p:cNvPr>
          <p:cNvSpPr/>
          <p:nvPr/>
        </p:nvSpPr>
        <p:spPr>
          <a:xfrm>
            <a:off x="2622917" y="3816147"/>
            <a:ext cx="1678188" cy="542125"/>
          </a:xfrm>
          <a:prstGeom prst="wedgeRoundRectCallout">
            <a:avLst>
              <a:gd name="adj1" fmla="val 21008"/>
              <a:gd name="adj2" fmla="val 67965"/>
              <a:gd name="adj3" fmla="val 16667"/>
            </a:avLst>
          </a:prstGeom>
          <a:solidFill>
            <a:schemeClr val="bg1"/>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atin typeface="Arial"/>
                <a:cs typeface="Arial"/>
              </a:rPr>
              <a:t>Discriminant</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517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of an electromagnetic radiation">
            <a:extLst>
              <a:ext uri="{FF2B5EF4-FFF2-40B4-BE49-F238E27FC236}">
                <a16:creationId xmlns:a16="http://schemas.microsoft.com/office/drawing/2014/main" id="{10DAD621-612B-07CB-474F-AD584C7D16BA}"/>
              </a:ext>
            </a:extLst>
          </p:cNvPr>
          <p:cNvPicPr>
            <a:picLocks noChangeAspect="1"/>
          </p:cNvPicPr>
          <p:nvPr/>
        </p:nvPicPr>
        <p:blipFill rotWithShape="1">
          <a:blip r:embed="rId3">
            <a:duotone>
              <a:schemeClr val="accent1">
                <a:shade val="45000"/>
                <a:satMod val="135000"/>
              </a:schemeClr>
              <a:prstClr val="white"/>
            </a:duotone>
            <a:alphaModFix amt="35000"/>
          </a:blip>
          <a:srcRect l="40265" r="35269"/>
          <a:stretch/>
        </p:blipFill>
        <p:spPr>
          <a:xfrm>
            <a:off x="9674798" y="0"/>
            <a:ext cx="2517201" cy="6886494"/>
          </a:xfrm>
          <a:prstGeom prst="rect">
            <a:avLst/>
          </a:prstGeom>
        </p:spPr>
      </p:pic>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Introduction to Dataset and Business Problem</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accent1">
                    <a:lumMod val="50000"/>
                  </a:schemeClr>
                </a:solidFill>
                <a:latin typeface="Arial"/>
                <a:ea typeface="+mj-lt"/>
                <a:cs typeface="Arial"/>
              </a:rPr>
              <a:t>Our goal is to optimize diabetes care through data-driven insights.</a:t>
            </a:r>
            <a:endParaRPr lang="en-US"/>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3</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1340108" y="1175859"/>
            <a:ext cx="9290636" cy="4991680"/>
          </a:xfrm>
          <a:prstGeom prst="rect">
            <a:avLst/>
          </a:prstGeom>
          <a:noFill/>
        </p:spPr>
        <p:txBody>
          <a:bodyPr wrap="square" lIns="91440" tIns="45720" rIns="91440" bIns="45720" rtlCol="0" anchor="t">
            <a:noAutofit/>
          </a:bodyPr>
          <a:lstStyle/>
          <a:p>
            <a:r>
              <a:rPr lang="en-US" sz="1600" b="1" dirty="0">
                <a:latin typeface="Arial"/>
                <a:cs typeface="Arial"/>
              </a:rPr>
              <a:t>Our dataset focuses on patients diagnosed with diabetes.</a:t>
            </a:r>
          </a:p>
          <a:p>
            <a:pPr marL="285750" indent="-285750">
              <a:buFont typeface="Arial" panose="020B0604020202020204" pitchFamily="34" charset="0"/>
              <a:buChar char="•"/>
            </a:pPr>
            <a:r>
              <a:rPr lang="en-US" sz="1600" dirty="0">
                <a:latin typeface="Arial"/>
                <a:cs typeface="Arial"/>
              </a:rPr>
              <a:t>The data spans over a decade – between 1999-2008.</a:t>
            </a:r>
          </a:p>
          <a:p>
            <a:pPr marL="285750" indent="-285750">
              <a:buFont typeface="Arial" panose="020B0604020202020204" pitchFamily="34" charset="0"/>
              <a:buChar char="•"/>
            </a:pPr>
            <a:r>
              <a:rPr lang="en-US" sz="1600" dirty="0">
                <a:latin typeface="Arial"/>
                <a:cs typeface="Arial"/>
              </a:rPr>
              <a:t>Includes 130 U.S. hospitals.</a:t>
            </a:r>
          </a:p>
          <a:p>
            <a:pPr lvl="1"/>
            <a:endParaRPr lang="en-US" sz="1600" dirty="0">
              <a:latin typeface="Arial" panose="020B0604020202020204" pitchFamily="34" charset="0"/>
              <a:cs typeface="Arial" panose="020B0604020202020204" pitchFamily="34" charset="0"/>
            </a:endParaRPr>
          </a:p>
          <a:p>
            <a:r>
              <a:rPr lang="en-US" sz="1600" b="1" dirty="0">
                <a:latin typeface="Arial"/>
                <a:cs typeface="Arial"/>
              </a:rPr>
              <a:t>Despite proven benefits of preventative and therapeutic treatments, hospitals sometimes provide inconsistent care, resulting suboptimal glycemic control. Consequences include:</a:t>
            </a:r>
          </a:p>
          <a:p>
            <a:pPr marL="285750" indent="-285750">
              <a:buFont typeface="Arial" panose="020B0604020202020204" pitchFamily="34" charset="0"/>
              <a:buChar char="•"/>
            </a:pPr>
            <a:r>
              <a:rPr lang="en-US" sz="1600" dirty="0">
                <a:latin typeface="Arial"/>
                <a:cs typeface="Arial"/>
              </a:rPr>
              <a:t>Increased readmission costs.</a:t>
            </a:r>
          </a:p>
          <a:p>
            <a:pPr marL="285750" indent="-285750">
              <a:buFont typeface="Arial" panose="020B0604020202020204" pitchFamily="34" charset="0"/>
              <a:buChar char="•"/>
            </a:pPr>
            <a:r>
              <a:rPr lang="en-US" sz="1600" dirty="0">
                <a:latin typeface="Arial"/>
                <a:cs typeface="Arial"/>
              </a:rPr>
              <a:t>Patient complications.</a:t>
            </a:r>
          </a:p>
          <a:p>
            <a:pPr marL="285750" indent="-285750">
              <a:buFont typeface="Arial" panose="020B0604020202020204" pitchFamily="34" charset="0"/>
              <a:buChar char="•"/>
            </a:pPr>
            <a:r>
              <a:rPr lang="en-US" sz="1600" dirty="0">
                <a:latin typeface="Arial"/>
                <a:cs typeface="Arial"/>
              </a:rPr>
              <a:t>Elevated morbidity or mortality rates.</a:t>
            </a:r>
            <a:endParaRPr lang="en-US" sz="1600" b="1" dirty="0">
              <a:latin typeface="Arial"/>
              <a:cs typeface="Arial"/>
            </a:endParaRPr>
          </a:p>
          <a:p>
            <a:pPr marL="285750" indent="-285750">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a:p>
            <a:r>
              <a:rPr lang="en-US" sz="1600" b="1" dirty="0">
                <a:latin typeface="Arial"/>
                <a:cs typeface="Arial"/>
              </a:rPr>
              <a:t>The dataset contains 101,766 rows and 50 columns. </a:t>
            </a:r>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a:cs typeface="Arial"/>
              </a:rPr>
              <a:t>Each row represents a hospitalized patient diagnosed with diabetes, who underwent lab work, received medications, and stayed up to 14 days.</a:t>
            </a:r>
          </a:p>
          <a:p>
            <a:pPr marL="285750" indent="-285750">
              <a:buFont typeface="Arial" panose="020B0604020202020204" pitchFamily="34" charset="0"/>
              <a:buChar char="•"/>
            </a:pPr>
            <a:r>
              <a:rPr lang="en-US" sz="1600" dirty="0">
                <a:latin typeface="Arial"/>
                <a:cs typeface="Arial"/>
              </a:rPr>
              <a:t>The dataset includes patient details, admission information, physician specialties, lab tests, HbA1c results, diagnosis, medication history, and outpatient, inpatient, and emergency visits in the year prior to hospitalization. </a:t>
            </a:r>
          </a:p>
          <a:p>
            <a:endParaRPr lang="en-US" sz="1600" b="1" dirty="0">
              <a:latin typeface="Arial" panose="020B0604020202020204" pitchFamily="34" charset="0"/>
              <a:cs typeface="Arial" panose="020B0604020202020204" pitchFamily="34" charset="0"/>
            </a:endParaRPr>
          </a:p>
          <a:p>
            <a:r>
              <a:rPr lang="en-US" sz="1600" b="1" dirty="0">
                <a:latin typeface="Arial"/>
                <a:cs typeface="Arial"/>
              </a:rPr>
              <a:t>The objective is to assess early readmission within 30 days of discharge.</a:t>
            </a:r>
          </a:p>
          <a:p>
            <a:pPr marL="285750" indent="-285750">
              <a:buFont typeface="Arial" panose="020B0604020202020204" pitchFamily="34" charset="0"/>
              <a:buChar char="•"/>
            </a:pPr>
            <a:r>
              <a:rPr lang="en-US" sz="1600" dirty="0">
                <a:latin typeface="Arial"/>
                <a:cs typeface="Arial"/>
              </a:rPr>
              <a:t>This can reveal issues in diabetes management. </a:t>
            </a:r>
            <a:endParaRPr lang="en-US" sz="1600"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4">
            <a:clrChange>
              <a:clrFrom>
                <a:srgbClr val="FFFFFF">
                  <a:alpha val="0"/>
                </a:srgbClr>
              </a:clrFrom>
              <a:clrTo>
                <a:srgbClr val="FFFFFF">
                  <a:alpha val="0"/>
                </a:srgbClr>
              </a:clrTo>
            </a:clrChange>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Monthly calendar with solid fill">
            <a:extLst>
              <a:ext uri="{FF2B5EF4-FFF2-40B4-BE49-F238E27FC236}">
                <a16:creationId xmlns:a16="http://schemas.microsoft.com/office/drawing/2014/main" id="{9C6079B4-19B9-FDA8-631D-FC3BA0C24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729" y="1139345"/>
            <a:ext cx="914400" cy="914400"/>
          </a:xfrm>
          <a:prstGeom prst="rect">
            <a:avLst/>
          </a:prstGeom>
        </p:spPr>
      </p:pic>
      <p:pic>
        <p:nvPicPr>
          <p:cNvPr id="11" name="Graphic 10" descr="Coins with solid fill">
            <a:extLst>
              <a:ext uri="{FF2B5EF4-FFF2-40B4-BE49-F238E27FC236}">
                <a16:creationId xmlns:a16="http://schemas.microsoft.com/office/drawing/2014/main" id="{F8308BD0-A1F8-A513-C365-DC7473D5F9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708" y="2062948"/>
            <a:ext cx="734380" cy="734380"/>
          </a:xfrm>
          <a:prstGeom prst="rect">
            <a:avLst/>
          </a:prstGeom>
        </p:spPr>
      </p:pic>
      <p:pic>
        <p:nvPicPr>
          <p:cNvPr id="13" name="Graphic 12" descr="Care with solid fill">
            <a:extLst>
              <a:ext uri="{FF2B5EF4-FFF2-40B4-BE49-F238E27FC236}">
                <a16:creationId xmlns:a16="http://schemas.microsoft.com/office/drawing/2014/main" id="{699F4E86-EB17-182F-8776-5296D47BB4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936" y="5149983"/>
            <a:ext cx="914400" cy="914400"/>
          </a:xfrm>
          <a:prstGeom prst="rect">
            <a:avLst/>
          </a:prstGeom>
        </p:spPr>
      </p:pic>
      <p:pic>
        <p:nvPicPr>
          <p:cNvPr id="18" name="Graphic 17" descr="Bar graph with upward trend with solid fill">
            <a:extLst>
              <a:ext uri="{FF2B5EF4-FFF2-40B4-BE49-F238E27FC236}">
                <a16:creationId xmlns:a16="http://schemas.microsoft.com/office/drawing/2014/main" id="{842C3F4E-9188-09EA-57BD-05DF534317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6561" y="2733624"/>
            <a:ext cx="914400" cy="914400"/>
          </a:xfrm>
          <a:prstGeom prst="rect">
            <a:avLst/>
          </a:prstGeom>
        </p:spPr>
      </p:pic>
      <p:pic>
        <p:nvPicPr>
          <p:cNvPr id="20" name="Graphic 19" descr="Scatterplot with solid fill">
            <a:extLst>
              <a:ext uri="{FF2B5EF4-FFF2-40B4-BE49-F238E27FC236}">
                <a16:creationId xmlns:a16="http://schemas.microsoft.com/office/drawing/2014/main" id="{254F698A-FC71-2CB1-5368-478666F306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8728" y="4007968"/>
            <a:ext cx="914400" cy="914400"/>
          </a:xfrm>
          <a:prstGeom prst="rect">
            <a:avLst/>
          </a:prstGeom>
        </p:spPr>
      </p:pic>
    </p:spTree>
    <p:extLst>
      <p:ext uri="{BB962C8B-B14F-4D97-AF65-F5344CB8AC3E}">
        <p14:creationId xmlns:p14="http://schemas.microsoft.com/office/powerpoint/2010/main" val="3758169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6C4F49-92F4-7448-3D41-79977A1F334B}"/>
              </a:ext>
            </a:extLst>
          </p:cNvPr>
          <p:cNvSpPr>
            <a:spLocks noGrp="1"/>
          </p:cNvSpPr>
          <p:nvPr>
            <p:ph type="ctrTitle"/>
          </p:nvPr>
        </p:nvSpPr>
        <p:spPr>
          <a:xfrm>
            <a:off x="2026693" y="1030406"/>
            <a:ext cx="8147713" cy="3081242"/>
          </a:xfrm>
        </p:spPr>
        <p:txBody>
          <a:bodyPr anchor="ctr">
            <a:normAutofit/>
          </a:bodyPr>
          <a:lstStyle/>
          <a:p>
            <a:r>
              <a:rPr lang="en-US" sz="4800">
                <a:solidFill>
                  <a:srgbClr val="FFFFFF"/>
                </a:solidFill>
                <a:latin typeface="Arial" panose="020B0604020202020204" pitchFamily="34" charset="0"/>
                <a:cs typeface="Arial" panose="020B0604020202020204" pitchFamily="34" charset="0"/>
              </a:rPr>
              <a:t>End</a:t>
            </a:r>
          </a:p>
        </p:txBody>
      </p:sp>
      <p:sp>
        <p:nvSpPr>
          <p:cNvPr id="3" name="Subtitle 2">
            <a:extLst>
              <a:ext uri="{FF2B5EF4-FFF2-40B4-BE49-F238E27FC236}">
                <a16:creationId xmlns:a16="http://schemas.microsoft.com/office/drawing/2014/main" id="{B660652E-1E87-4094-7323-9EAFD0649D3B}"/>
              </a:ext>
            </a:extLst>
          </p:cNvPr>
          <p:cNvSpPr>
            <a:spLocks noGrp="1"/>
          </p:cNvSpPr>
          <p:nvPr>
            <p:ph type="subTitle" idx="1"/>
          </p:nvPr>
        </p:nvSpPr>
        <p:spPr>
          <a:xfrm>
            <a:off x="1559943" y="4830417"/>
            <a:ext cx="9078628" cy="1401418"/>
          </a:xfrm>
        </p:spPr>
        <p:txBody>
          <a:bodyPr anchor="ctr">
            <a:normAutofit/>
          </a:bodyPr>
          <a:lstStyle/>
          <a:p>
            <a:r>
              <a:rPr lang="en-US" sz="1200" dirty="0">
                <a:solidFill>
                  <a:srgbClr val="FFFFFF"/>
                </a:solidFill>
                <a:latin typeface="Arial" panose="020B0604020202020204" pitchFamily="34" charset="0"/>
                <a:cs typeface="Arial" panose="020B0604020202020204" pitchFamily="34" charset="0"/>
              </a:rPr>
              <a:t>Diabetes Care in U.S. Hospitals: Predicting Early Readmission for Better Outcomes</a:t>
            </a:r>
          </a:p>
        </p:txBody>
      </p:sp>
      <p:sp>
        <p:nvSpPr>
          <p:cNvPr id="4" name="Slide Number Placeholder 11">
            <a:extLst>
              <a:ext uri="{FF2B5EF4-FFF2-40B4-BE49-F238E27FC236}">
                <a16:creationId xmlns:a16="http://schemas.microsoft.com/office/drawing/2014/main" id="{6D68254A-D55E-0942-0037-CD00AE7243B4}"/>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30</a:t>
            </a:fld>
            <a:endParaRPr 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1939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a:cs typeface="Arial"/>
              </a:rPr>
              <a:t>Data Preprocessing</a:t>
            </a:r>
            <a:endParaRPr lang="en-US" sz="2800" b="1">
              <a:solidFill>
                <a:schemeClr val="accent1">
                  <a:lumMod val="50000"/>
                </a:schemeClr>
              </a:solidFill>
              <a:latin typeface="Arial" panose="020B0604020202020204" pitchFamily="34" charset="0"/>
              <a:cs typeface="Arial" panose="020B0604020202020204" pitchFamily="34" charset="0"/>
            </a:endParaRP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4</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456280" y="1375936"/>
            <a:ext cx="9915318" cy="2871928"/>
          </a:xfrm>
          <a:prstGeom prst="rect">
            <a:avLst/>
          </a:prstGeom>
          <a:noFill/>
        </p:spPr>
        <p:txBody>
          <a:bodyPr wrap="square" lIns="91440" tIns="45720" rIns="91440" bIns="45720" rtlCol="0" anchor="t">
            <a:noAutofit/>
          </a:bodyPr>
          <a:lstStyle/>
          <a:p>
            <a:r>
              <a:rPr lang="en-US" sz="1600" b="1">
                <a:latin typeface="Arial"/>
                <a:cs typeface="Arial"/>
              </a:rPr>
              <a:t>The target variable in our dataset is “readmitted.” </a:t>
            </a:r>
            <a:endParaRPr lang="en-US" sz="1600">
              <a:latin typeface="Arial"/>
              <a:cs typeface="Arial"/>
            </a:endParaRPr>
          </a:p>
          <a:p>
            <a:pPr marL="285750" indent="-285750">
              <a:buFont typeface="Arial,Sans-Serif" panose="020B0604020202020204" pitchFamily="34" charset="0"/>
              <a:buChar char="•"/>
            </a:pPr>
            <a:r>
              <a:rPr lang="en-US" sz="1600">
                <a:latin typeface="Arial"/>
                <a:cs typeface="Arial"/>
              </a:rPr>
              <a:t>“readmitted” is a categorical variable with a value of ”NO,” “&lt;30,” or “&gt;30.”</a:t>
            </a:r>
          </a:p>
          <a:p>
            <a:pPr marL="285750" indent="-285750">
              <a:buFont typeface="Arial,Sans-Serif" panose="020B0604020202020204" pitchFamily="34" charset="0"/>
              <a:buChar char="•"/>
            </a:pPr>
            <a:r>
              <a:rPr lang="en-US" sz="1600">
                <a:latin typeface="Arial"/>
                <a:cs typeface="Arial"/>
              </a:rPr>
              <a:t>The dataset was modified to eliminate all rows with readmission after 30 days, i.e., “&gt;30.”</a:t>
            </a:r>
          </a:p>
          <a:p>
            <a:pPr marL="742950" lvl="1" indent="-285750">
              <a:buFont typeface="Arial,Sans-Serif" panose="020B0604020202020204" pitchFamily="34" charset="0"/>
              <a:buChar char="•"/>
            </a:pPr>
            <a:r>
              <a:rPr lang="en-US" sz="1600">
                <a:latin typeface="Arial" panose="020B0604020202020204" pitchFamily="34" charset="0"/>
                <a:cs typeface="Arial" panose="020B0604020202020204" pitchFamily="34" charset="0"/>
              </a:rPr>
              <a:t>Goal is to reduce complexity and make “readmitted” binary, i.e., yes or no. </a:t>
            </a:r>
          </a:p>
          <a:p>
            <a:pPr marL="742950" lvl="1" indent="-285750">
              <a:buFont typeface="Arial,Sans-Serif" panose="020B0604020202020204" pitchFamily="34" charset="0"/>
              <a:buChar char="•"/>
            </a:pPr>
            <a:r>
              <a:rPr lang="en-US" sz="1600">
                <a:latin typeface="Arial" panose="020B0604020202020204" pitchFamily="34" charset="0"/>
                <a:cs typeface="Arial" panose="020B0604020202020204" pitchFamily="34" charset="0"/>
              </a:rPr>
              <a:t>Readmission within 30 days is a bigger concern rather than after 30 days.</a:t>
            </a:r>
          </a:p>
          <a:p>
            <a:pPr marL="285750" indent="-285750">
              <a:buFont typeface="Arial,Sans-Serif" panose="020B0604020202020204" pitchFamily="34" charset="0"/>
              <a:buChar char="•"/>
            </a:pPr>
            <a:r>
              <a:rPr lang="en-US" sz="1600">
                <a:latin typeface="Arial"/>
                <a:cs typeface="Arial"/>
              </a:rPr>
              <a:t>The number of rows were reduced to 66,221.</a:t>
            </a:r>
          </a:p>
          <a:p>
            <a:pPr marL="285750" indent="-285750">
              <a:buFont typeface="Arial" panose="020B0604020202020204" pitchFamily="34" charset="0"/>
              <a:buChar char="•"/>
            </a:pPr>
            <a:endParaRPr lang="en-US" sz="1600" b="1">
              <a:latin typeface="Arial" panose="020B0604020202020204" pitchFamily="34" charset="0"/>
              <a:cs typeface="Arial" panose="020B0604020202020204" pitchFamily="34" charset="0"/>
            </a:endParaRPr>
          </a:p>
          <a:p>
            <a:r>
              <a:rPr lang="en-US" sz="1600" b="1">
                <a:latin typeface="Arial"/>
                <a:cs typeface="Arial"/>
              </a:rPr>
              <a:t>Handling missing values</a:t>
            </a:r>
          </a:p>
          <a:p>
            <a:pPr marL="285750" indent="-285750">
              <a:buFont typeface="Arial" panose="020B0604020202020204" pitchFamily="34" charset="0"/>
              <a:buChar char="•"/>
            </a:pPr>
            <a:r>
              <a:rPr lang="en-US" sz="1600">
                <a:latin typeface="Arial"/>
                <a:cs typeface="Arial"/>
              </a:rPr>
              <a:t>Anomalies (i.e., "?") were converted into missing values.</a:t>
            </a:r>
          </a:p>
          <a:p>
            <a:pPr marL="285750" indent="-285750">
              <a:buFont typeface="Arial" panose="020B0604020202020204" pitchFamily="34" charset="0"/>
              <a:buChar char="•"/>
            </a:pPr>
            <a:r>
              <a:rPr lang="en-US" sz="1600">
                <a:latin typeface="Arial"/>
                <a:cs typeface="Arial"/>
              </a:rPr>
              <a:t>Another 2 columns were eliminated as there were more than 40% missing values.</a:t>
            </a:r>
          </a:p>
          <a:p>
            <a:pPr marL="285750" indent="-285750">
              <a:buFont typeface="Arial" panose="020B0604020202020204" pitchFamily="34" charset="0"/>
              <a:buChar char="•"/>
            </a:pPr>
            <a:r>
              <a:rPr lang="en-US" sz="1600">
                <a:latin typeface="Arial"/>
                <a:cs typeface="Arial"/>
              </a:rPr>
              <a:t>An additional 3,121 missing value rows were eliminated using missing values analysis on rows function. </a:t>
            </a:r>
            <a:endParaRPr lang="en-US"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CCC5B04D-0B18-F76B-E476-67B810BF7890}"/>
              </a:ext>
            </a:extLst>
          </p:cNvPr>
          <p:cNvPicPr>
            <a:picLocks noChangeAspect="1"/>
          </p:cNvPicPr>
          <p:nvPr/>
        </p:nvPicPr>
        <p:blipFill rotWithShape="1">
          <a:blip r:embed="rId4"/>
          <a:srcRect l="2145" t="14773" r="1668" b="2248"/>
          <a:stretch/>
        </p:blipFill>
        <p:spPr>
          <a:xfrm>
            <a:off x="2319444" y="4937873"/>
            <a:ext cx="2329332" cy="1567147"/>
          </a:xfrm>
          <a:prstGeom prst="rect">
            <a:avLst/>
          </a:prstGeom>
          <a:ln>
            <a:solidFill>
              <a:schemeClr val="bg1">
                <a:lumMod val="85000"/>
              </a:schemeClr>
            </a:solidFill>
          </a:ln>
        </p:spPr>
      </p:pic>
      <p:pic>
        <p:nvPicPr>
          <p:cNvPr id="12" name="Picture 11" descr="A screenshot of a computer&#10;&#10;Description automatically generated">
            <a:extLst>
              <a:ext uri="{FF2B5EF4-FFF2-40B4-BE49-F238E27FC236}">
                <a16:creationId xmlns:a16="http://schemas.microsoft.com/office/drawing/2014/main" id="{8A3C11F3-98C8-9897-4C04-ADE79CDE3E58}"/>
              </a:ext>
            </a:extLst>
          </p:cNvPr>
          <p:cNvPicPr>
            <a:picLocks noChangeAspect="1"/>
          </p:cNvPicPr>
          <p:nvPr/>
        </p:nvPicPr>
        <p:blipFill rotWithShape="1">
          <a:blip r:embed="rId5"/>
          <a:srcRect l="2079" t="1922" r="776" b="4186"/>
          <a:stretch/>
        </p:blipFill>
        <p:spPr>
          <a:xfrm>
            <a:off x="7814822" y="4937873"/>
            <a:ext cx="1977359" cy="1567148"/>
          </a:xfrm>
          <a:prstGeom prst="rect">
            <a:avLst/>
          </a:prstGeom>
          <a:ln>
            <a:solidFill>
              <a:schemeClr val="bg1">
                <a:lumMod val="85000"/>
              </a:schemeClr>
            </a:solidFill>
          </a:ln>
        </p:spPr>
      </p:pic>
      <p:sp>
        <p:nvSpPr>
          <p:cNvPr id="14" name="Rounded Rectangular Callout 6">
            <a:extLst>
              <a:ext uri="{FF2B5EF4-FFF2-40B4-BE49-F238E27FC236}">
                <a16:creationId xmlns:a16="http://schemas.microsoft.com/office/drawing/2014/main" id="{7741C879-2F62-8925-5EAD-996E56FCFFF5}"/>
              </a:ext>
            </a:extLst>
          </p:cNvPr>
          <p:cNvSpPr/>
          <p:nvPr/>
        </p:nvSpPr>
        <p:spPr>
          <a:xfrm>
            <a:off x="7834016" y="4342875"/>
            <a:ext cx="1938969" cy="446297"/>
          </a:xfrm>
          <a:prstGeom prst="wedgeRoundRectCallout">
            <a:avLst/>
          </a:prstGeom>
          <a:solidFill>
            <a:schemeClr val="accent1">
              <a:lumMod val="20000"/>
              <a:lumOff val="80000"/>
            </a:schemeClr>
          </a:solidFill>
          <a:ln>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a:solidFill>
                  <a:schemeClr val="tx1"/>
                </a:solidFill>
                <a:latin typeface="Arial"/>
                <a:cs typeface="Arial"/>
              </a:rPr>
              <a:t>After Elimination</a:t>
            </a:r>
            <a:endParaRPr lang="en-US">
              <a:solidFill>
                <a:schemeClr val="tx1"/>
              </a:solidFill>
              <a:latin typeface="Arial" panose="020B0604020202020204" pitchFamily="34" charset="0"/>
              <a:cs typeface="Arial" panose="020B0604020202020204" pitchFamily="34" charset="0"/>
            </a:endParaRPr>
          </a:p>
        </p:txBody>
      </p:sp>
      <p:sp>
        <p:nvSpPr>
          <p:cNvPr id="10" name="Rounded Rectangular Callout 9">
            <a:extLst>
              <a:ext uri="{FF2B5EF4-FFF2-40B4-BE49-F238E27FC236}">
                <a16:creationId xmlns:a16="http://schemas.microsoft.com/office/drawing/2014/main" id="{AD572AAB-A0DD-1686-093A-0519F43C4B2F}"/>
              </a:ext>
            </a:extLst>
          </p:cNvPr>
          <p:cNvSpPr/>
          <p:nvPr/>
        </p:nvSpPr>
        <p:spPr>
          <a:xfrm>
            <a:off x="5148356" y="5606528"/>
            <a:ext cx="1348066" cy="661306"/>
          </a:xfrm>
          <a:prstGeom prst="wedgeRoundRectCallout">
            <a:avLst>
              <a:gd name="adj1" fmla="val -58616"/>
              <a:gd name="adj2" fmla="val 28166"/>
              <a:gd name="adj3" fmla="val 16667"/>
            </a:avLst>
          </a:prstGeom>
          <a:solidFill>
            <a:schemeClr val="accent1">
              <a:lumMod val="20000"/>
              <a:lumOff val="80000"/>
            </a:schemeClr>
          </a:solidFill>
          <a:ln>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sz="1400">
                <a:solidFill>
                  <a:schemeClr val="tx1"/>
                </a:solidFill>
                <a:latin typeface="Arial"/>
                <a:cs typeface="Arial"/>
              </a:rPr>
              <a:t>3,121 missing values</a:t>
            </a:r>
            <a:endParaRPr lang="en-US" sz="1400">
              <a:solidFill>
                <a:schemeClr val="tx1"/>
              </a:solidFill>
              <a:latin typeface="Arial" panose="020B0604020202020204" pitchFamily="34" charset="0"/>
              <a:cs typeface="Arial" panose="020B0604020202020204" pitchFamily="34" charset="0"/>
            </a:endParaRPr>
          </a:p>
        </p:txBody>
      </p:sp>
      <p:sp>
        <p:nvSpPr>
          <p:cNvPr id="19" name="Right Brace 18">
            <a:extLst>
              <a:ext uri="{FF2B5EF4-FFF2-40B4-BE49-F238E27FC236}">
                <a16:creationId xmlns:a16="http://schemas.microsoft.com/office/drawing/2014/main" id="{D3100671-22F9-264B-157B-A03000C5C887}"/>
              </a:ext>
            </a:extLst>
          </p:cNvPr>
          <p:cNvSpPr/>
          <p:nvPr/>
        </p:nvSpPr>
        <p:spPr>
          <a:xfrm>
            <a:off x="4727289" y="5737478"/>
            <a:ext cx="219075" cy="767542"/>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Arrow 19">
            <a:extLst>
              <a:ext uri="{FF2B5EF4-FFF2-40B4-BE49-F238E27FC236}">
                <a16:creationId xmlns:a16="http://schemas.microsoft.com/office/drawing/2014/main" id="{9858809A-2674-F9FF-9EB6-546A8FE96AB2}"/>
              </a:ext>
            </a:extLst>
          </p:cNvPr>
          <p:cNvSpPr/>
          <p:nvPr/>
        </p:nvSpPr>
        <p:spPr>
          <a:xfrm>
            <a:off x="5254353" y="4306157"/>
            <a:ext cx="1938970" cy="519732"/>
          </a:xfrm>
          <a:prstGeom prst="rightArrow">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ular Callout 20">
            <a:extLst>
              <a:ext uri="{FF2B5EF4-FFF2-40B4-BE49-F238E27FC236}">
                <a16:creationId xmlns:a16="http://schemas.microsoft.com/office/drawing/2014/main" id="{BB72468A-9CF7-3AE4-C2EA-4571907C0338}"/>
              </a:ext>
            </a:extLst>
          </p:cNvPr>
          <p:cNvSpPr/>
          <p:nvPr/>
        </p:nvSpPr>
        <p:spPr>
          <a:xfrm>
            <a:off x="2344186" y="4353172"/>
            <a:ext cx="2269474" cy="425702"/>
          </a:xfrm>
          <a:prstGeom prst="wedgeRoundRectCallout">
            <a:avLst/>
          </a:prstGeom>
          <a:solidFill>
            <a:schemeClr val="accent1">
              <a:lumMod val="20000"/>
              <a:lumOff val="80000"/>
            </a:schemeClr>
          </a:solidFill>
          <a:ln>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a:solidFill>
                  <a:schemeClr val="tx1"/>
                </a:solidFill>
                <a:latin typeface="Arial"/>
                <a:cs typeface="Arial"/>
              </a:rPr>
              <a:t>Before Elimination</a:t>
            </a:r>
            <a:endParaRPr lang="en-US">
              <a:solidFill>
                <a:schemeClr val="tx1"/>
              </a:solidFill>
              <a:latin typeface="Arial" panose="020B0604020202020204" pitchFamily="34" charset="0"/>
              <a:cs typeface="Arial" panose="020B0604020202020204" pitchFamily="34" charset="0"/>
            </a:endParaRPr>
          </a:p>
        </p:txBody>
      </p:sp>
      <p:sp>
        <p:nvSpPr>
          <p:cNvPr id="7" name="Title 3">
            <a:extLst>
              <a:ext uri="{FF2B5EF4-FFF2-40B4-BE49-F238E27FC236}">
                <a16:creationId xmlns:a16="http://schemas.microsoft.com/office/drawing/2014/main" id="{0FE7ED4E-DD93-25A6-4A33-36704AC5E5BD}"/>
              </a:ext>
            </a:extLst>
          </p:cNvPr>
          <p:cNvSpPr txBox="1">
            <a:spLocks/>
          </p:cNvSpPr>
          <p:nvPr/>
        </p:nvSpPr>
        <p:spPr>
          <a:xfrm>
            <a:off x="312117" y="689407"/>
            <a:ext cx="10059480" cy="49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accent1">
                    <a:lumMod val="50000"/>
                  </a:schemeClr>
                </a:solidFill>
                <a:latin typeface="Arial" panose="020B0604020202020204" pitchFamily="34" charset="0"/>
                <a:cs typeface="Arial" panose="020B0604020202020204" pitchFamily="34" charset="0"/>
              </a:rPr>
              <a:t>“readmitted” was converted to a binary target to enhance precision. </a:t>
            </a:r>
          </a:p>
        </p:txBody>
      </p:sp>
    </p:spTree>
    <p:extLst>
      <p:ext uri="{BB962C8B-B14F-4D97-AF65-F5344CB8AC3E}">
        <p14:creationId xmlns:p14="http://schemas.microsoft.com/office/powerpoint/2010/main" val="959365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Data Preprocessing</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22156"/>
            <a:ext cx="10727063" cy="55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solidFill>
                  <a:schemeClr val="accent1">
                    <a:lumMod val="50000"/>
                  </a:schemeClr>
                </a:solidFill>
                <a:latin typeface="Arial" panose="020B0604020202020204" pitchFamily="34" charset="0"/>
                <a:cs typeface="Arial" panose="020B0604020202020204" pitchFamily="34" charset="0"/>
              </a:rPr>
              <a:t>Further refinement of the dataset was done – analyzing and discarding non-essential variables. The result is a set of 16 critical columns for the readmission model – a reduction from the initial 48.</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5</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312117" y="1352700"/>
            <a:ext cx="7020047" cy="3823451"/>
          </a:xfrm>
          <a:prstGeom prst="rect">
            <a:avLst/>
          </a:prstGeom>
          <a:noFill/>
        </p:spPr>
        <p:txBody>
          <a:bodyPr wrap="square" lIns="91440" tIns="45720" rIns="91440" bIns="45720" rtlCol="0" anchor="t">
            <a:noAutofit/>
          </a:bodyPr>
          <a:lstStyle/>
          <a:p>
            <a:r>
              <a:rPr lang="en-US" b="1">
                <a:latin typeface="Arial"/>
                <a:cs typeface="Arial"/>
              </a:rPr>
              <a:t>A manual screening of the data to examine the columns and determine variables with good predictive power in real-world.</a:t>
            </a:r>
          </a:p>
          <a:p>
            <a:pPr marL="285750" indent="-285750">
              <a:buFont typeface="Arial" panose="020B0604020202020204" pitchFamily="34" charset="0"/>
              <a:buChar char="•"/>
            </a:pPr>
            <a:r>
              <a:rPr lang="en-US">
                <a:latin typeface="Arial"/>
                <a:ea typeface="Calibri" panose="020F0502020204030204"/>
                <a:cs typeface="Arial"/>
              </a:rPr>
              <a:t>A few columns seemed significant such as “insulin,” “time_in_hospital,” all admission columns, ”age,” procedures, etc.</a:t>
            </a:r>
          </a:p>
          <a:p>
            <a:pPr marL="285750" indent="-285750">
              <a:buFont typeface="Arial" panose="020B0604020202020204" pitchFamily="34" charset="0"/>
              <a:buChar char="•"/>
            </a:pPr>
            <a:r>
              <a:rPr lang="en-US">
                <a:latin typeface="Arial"/>
                <a:ea typeface="Calibri" panose="020F0502020204030204"/>
                <a:cs typeface="Arial"/>
              </a:rPr>
              <a:t>Another 8 columns were reduced, i.e., “patient_nbr,” “instance_id,” and few other ID columns.</a:t>
            </a:r>
          </a:p>
          <a:p>
            <a:endParaRPr lang="en-US">
              <a:ea typeface="Calibri" panose="020F0502020204030204"/>
              <a:cs typeface="Calibri" panose="020F0502020204030204"/>
            </a:endParaRPr>
          </a:p>
          <a:p>
            <a:r>
              <a:rPr lang="en-US" b="1">
                <a:latin typeface="Arial"/>
                <a:cs typeface="Arial"/>
              </a:rPr>
              <a:t>A basic Fit Y by X model was run to determine which further columns to eliminate. </a:t>
            </a: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a:cs typeface="Arial"/>
              </a:rPr>
              <a:t>Columns with a significance less than 90% were eliminated resulting in a reduction of 40 </a:t>
            </a:r>
            <a:r>
              <a:rPr lang="en-US">
                <a:latin typeface="Arial"/>
                <a:cs typeface="Arial"/>
                <a:sym typeface="Wingdings" pitchFamily="2" charset="2"/>
              </a:rPr>
              <a:t> 16 columns. </a:t>
            </a:r>
            <a:endParaRPr lang="en-US">
              <a:latin typeface="Arial"/>
              <a:cs typeface="Arial"/>
            </a:endParaRPr>
          </a:p>
          <a:p>
            <a:pPr marL="285750" indent="-285750">
              <a:buFont typeface="Arial" panose="020B0604020202020204" pitchFamily="34" charset="0"/>
              <a:buChar char="•"/>
            </a:pPr>
            <a:r>
              <a:rPr lang="en-US">
                <a:latin typeface="Arial"/>
                <a:cs typeface="Arial"/>
              </a:rPr>
              <a:t>The results align with our understandings from manual screening.</a:t>
            </a:r>
            <a:endParaRPr lang="en-US">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3A3CB7A-DA9A-6DB8-2420-B9D57922521C}"/>
              </a:ext>
            </a:extLst>
          </p:cNvPr>
          <p:cNvGrpSpPr/>
          <p:nvPr/>
        </p:nvGrpSpPr>
        <p:grpSpPr>
          <a:xfrm>
            <a:off x="7745736" y="1100132"/>
            <a:ext cx="3721897" cy="5530488"/>
            <a:chOff x="7893936" y="1178147"/>
            <a:chExt cx="3804800" cy="5653676"/>
          </a:xfrm>
        </p:grpSpPr>
        <p:pic>
          <p:nvPicPr>
            <p:cNvPr id="8194" name="Picture 2">
              <a:extLst>
                <a:ext uri="{FF2B5EF4-FFF2-40B4-BE49-F238E27FC236}">
                  <a16:creationId xmlns:a16="http://schemas.microsoft.com/office/drawing/2014/main" id="{4263A982-F7D5-0B33-D324-27E438F93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936" y="1178147"/>
              <a:ext cx="3778374" cy="468635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7CDAD5E-45CD-DE2C-559C-4A2C993AA9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936" y="5864501"/>
              <a:ext cx="3804800" cy="96732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ounded Rectangular Callout 10">
            <a:extLst>
              <a:ext uri="{FF2B5EF4-FFF2-40B4-BE49-F238E27FC236}">
                <a16:creationId xmlns:a16="http://schemas.microsoft.com/office/drawing/2014/main" id="{B3269EA9-D02E-38D3-E293-0283A0FB7FDA}"/>
              </a:ext>
            </a:extLst>
          </p:cNvPr>
          <p:cNvSpPr/>
          <p:nvPr/>
        </p:nvSpPr>
        <p:spPr>
          <a:xfrm>
            <a:off x="4898365" y="5306307"/>
            <a:ext cx="1984009" cy="1134708"/>
          </a:xfrm>
          <a:prstGeom prst="wedgeRoundRectCallout">
            <a:avLst>
              <a:gd name="adj1" fmla="val 61276"/>
              <a:gd name="adj2" fmla="val -22584"/>
              <a:gd name="adj3" fmla="val 16667"/>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a:latin typeface="Arial" panose="020B0604020202020204" pitchFamily="34" charset="0"/>
                <a:cs typeface="Arial" panose="020B0604020202020204" pitchFamily="34" charset="0"/>
              </a:rPr>
              <a:t>All columns with p-value &gt; 10% were eliminated. </a:t>
            </a:r>
          </a:p>
        </p:txBody>
      </p:sp>
      <p:sp>
        <p:nvSpPr>
          <p:cNvPr id="12" name="Right Brace 11">
            <a:extLst>
              <a:ext uri="{FF2B5EF4-FFF2-40B4-BE49-F238E27FC236}">
                <a16:creationId xmlns:a16="http://schemas.microsoft.com/office/drawing/2014/main" id="{DB02947D-DDA7-5502-BC6A-335FC838B67A}"/>
              </a:ext>
            </a:extLst>
          </p:cNvPr>
          <p:cNvSpPr/>
          <p:nvPr/>
        </p:nvSpPr>
        <p:spPr>
          <a:xfrm rot="10800000">
            <a:off x="7284978" y="3388289"/>
            <a:ext cx="496468" cy="3242329"/>
          </a:xfrm>
          <a:prstGeom prst="rightBrace">
            <a:avLst>
              <a:gd name="adj1" fmla="val 8333"/>
              <a:gd name="adj2" fmla="val 31381"/>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36943721"/>
      </p:ext>
    </p:extLst>
  </p:cSld>
  <p:clrMapOvr>
    <a:masterClrMapping/>
  </p:clrMapOvr>
  <mc:AlternateContent xmlns:mc="http://schemas.openxmlformats.org/markup-compatibility/2006" xmlns:p14="http://schemas.microsoft.com/office/powerpoint/2010/main">
    <mc:Choice Requires="p14">
      <p:transition spd="slow" p14:dur="2000" advTm="11938"/>
    </mc:Choice>
    <mc:Fallback xmlns="">
      <p:transition spd="slow" advTm="1193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Data Preprocessing</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accent1">
                    <a:lumMod val="50000"/>
                  </a:schemeClr>
                </a:solidFill>
                <a:latin typeface="Arial" panose="020B0604020202020204" pitchFamily="34" charset="0"/>
                <a:cs typeface="Arial" panose="020B0604020202020204" pitchFamily="34" charset="0"/>
              </a:rPr>
              <a:t>To reduce complexity of the model, some categorical columns were grouped and recoded.</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6</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7024059" y="2304556"/>
            <a:ext cx="4855824" cy="3639441"/>
          </a:xfrm>
          <a:prstGeom prst="rect">
            <a:avLst/>
          </a:prstGeom>
          <a:noFill/>
        </p:spPr>
        <p:txBody>
          <a:bodyPr wrap="square" lIns="91440" tIns="45720" rIns="91440" bIns="45720" rtlCol="0" anchor="t">
            <a:noAutofit/>
          </a:bodyPr>
          <a:lstStyle/>
          <a:p>
            <a:endParaRPr lang="en-US" b="1">
              <a:latin typeface="Arial"/>
              <a:cs typeface="Arial"/>
            </a:endParaRPr>
          </a:p>
          <a:p>
            <a:endParaRPr lang="en-US" b="1">
              <a:latin typeface="Arial"/>
              <a:cs typeface="Arial"/>
            </a:endParaRPr>
          </a:p>
          <a:p>
            <a:pPr marL="285750" indent="-285750">
              <a:buFont typeface="Arial" panose="020B0604020202020204" pitchFamily="34" charset="0"/>
              <a:buChar char="•"/>
            </a:pPr>
            <a:r>
              <a:rPr lang="en-US" b="1">
                <a:latin typeface="Arial"/>
                <a:cs typeface="Arial"/>
              </a:rPr>
              <a:t>“</a:t>
            </a:r>
            <a:r>
              <a:rPr lang="en-US" b="1" err="1">
                <a:latin typeface="Arial"/>
                <a:cs typeface="Arial"/>
              </a:rPr>
              <a:t>discharge_disposition_id</a:t>
            </a:r>
            <a:r>
              <a:rPr lang="en-US" b="1">
                <a:latin typeface="Arial"/>
                <a:cs typeface="Arial"/>
              </a:rPr>
              <a:t>”</a:t>
            </a:r>
          </a:p>
          <a:p>
            <a:pPr marL="285750" indent="-285750">
              <a:buFont typeface="Arial" panose="020B0604020202020204" pitchFamily="34" charset="0"/>
              <a:buChar char="•"/>
            </a:pPr>
            <a:endParaRPr lang="en-US" b="1">
              <a:latin typeface="Arial"/>
              <a:cs typeface="Arial"/>
            </a:endParaRPr>
          </a:p>
          <a:p>
            <a:pPr marL="285750" indent="-285750">
              <a:buFont typeface="Arial" panose="020B0604020202020204" pitchFamily="34" charset="0"/>
              <a:buChar char="•"/>
            </a:pPr>
            <a:endParaRPr lang="en-US" b="1">
              <a:latin typeface="Arial"/>
              <a:cs typeface="Arial"/>
            </a:endParaRPr>
          </a:p>
          <a:p>
            <a:pPr marL="285750" indent="-285750">
              <a:buFont typeface="Arial" panose="020B0604020202020204" pitchFamily="34" charset="0"/>
              <a:buChar char="•"/>
            </a:pPr>
            <a:r>
              <a:rPr lang="en-US" b="1">
                <a:latin typeface="Arial"/>
                <a:cs typeface="Arial"/>
              </a:rPr>
              <a:t>“age”</a:t>
            </a:r>
          </a:p>
          <a:p>
            <a:pPr marL="285750" indent="-285750">
              <a:buFont typeface="Arial" panose="020B0604020202020204" pitchFamily="34" charset="0"/>
              <a:buChar char="•"/>
            </a:pPr>
            <a:endParaRPr lang="en-US" b="1">
              <a:latin typeface="Arial"/>
              <a:cs typeface="Arial"/>
            </a:endParaRPr>
          </a:p>
          <a:p>
            <a:pPr marL="285750" indent="-285750">
              <a:buFont typeface="Arial" panose="020B0604020202020204" pitchFamily="34" charset="0"/>
              <a:buChar char="•"/>
            </a:pPr>
            <a:endParaRPr lang="en-US" b="1">
              <a:latin typeface="Arial"/>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prstClr val="black"/>
                </a:solidFill>
                <a:latin typeface="Arial"/>
                <a:cs typeface="Arial"/>
              </a:rPr>
              <a:t>“A1Cresult</a:t>
            </a:r>
            <a:r>
              <a:rPr kumimoji="0" lang="en-US" sz="1800" b="1" i="0" u="none" strike="noStrike" kern="1200" cap="none" spc="0" normalizeH="0" baseline="0" noProof="0">
                <a:ln>
                  <a:noFill/>
                </a:ln>
                <a:solidFill>
                  <a:prstClr val="black"/>
                </a:solidFill>
                <a:effectLst/>
                <a:uLnTx/>
                <a:uFillTx/>
                <a:latin typeface="Arial"/>
                <a:ea typeface="+mn-ea"/>
                <a:cs typeface="Arial"/>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a:ln>
                <a:noFill/>
              </a:ln>
              <a:solidFill>
                <a:prstClr val="black"/>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a:ln>
                <a:noFill/>
              </a:ln>
              <a:solidFill>
                <a:prstClr val="black"/>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prstClr val="black"/>
                </a:solidFill>
                <a:latin typeface="Arial"/>
                <a:cs typeface="Arial"/>
              </a:rPr>
              <a:t>“</a:t>
            </a:r>
            <a:r>
              <a:rPr lang="en-US" b="1" err="1">
                <a:solidFill>
                  <a:prstClr val="black"/>
                </a:solidFill>
                <a:latin typeface="Arial"/>
                <a:cs typeface="Arial"/>
              </a:rPr>
              <a:t>max_glu_serum</a:t>
            </a:r>
            <a:r>
              <a:rPr lang="en-US" b="1">
                <a:solidFill>
                  <a:prstClr val="black"/>
                </a:solidFill>
                <a:latin typeface="Arial"/>
                <a:cs typeface="Arial"/>
              </a:rPr>
              <a:t>”</a:t>
            </a:r>
            <a:endParaRPr lang="en-US" b="1">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4263A982-F7D5-0B33-D324-27E438F930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1" b="49853"/>
          <a:stretch/>
        </p:blipFill>
        <p:spPr bwMode="auto">
          <a:xfrm>
            <a:off x="576469" y="1272963"/>
            <a:ext cx="5816264" cy="4591538"/>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F9670AEF-B18E-1719-CD38-7A9E54BD454A}"/>
              </a:ext>
            </a:extLst>
          </p:cNvPr>
          <p:cNvSpPr/>
          <p:nvPr/>
        </p:nvSpPr>
        <p:spPr>
          <a:xfrm>
            <a:off x="6926046" y="2768688"/>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A</a:t>
            </a:r>
          </a:p>
        </p:txBody>
      </p:sp>
      <p:sp>
        <p:nvSpPr>
          <p:cNvPr id="17" name="Rectangle 16">
            <a:extLst>
              <a:ext uri="{FF2B5EF4-FFF2-40B4-BE49-F238E27FC236}">
                <a16:creationId xmlns:a16="http://schemas.microsoft.com/office/drawing/2014/main" id="{EC181D48-44E9-AF7B-949F-3E947C03D770}"/>
              </a:ext>
            </a:extLst>
          </p:cNvPr>
          <p:cNvSpPr/>
          <p:nvPr/>
        </p:nvSpPr>
        <p:spPr>
          <a:xfrm>
            <a:off x="576469" y="3226034"/>
            <a:ext cx="536582" cy="222517"/>
          </a:xfrm>
          <a:prstGeom prst="rect">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FC5C5F1-1FAE-C9B7-DEE1-E2E8BF94D11E}"/>
              </a:ext>
            </a:extLst>
          </p:cNvPr>
          <p:cNvSpPr/>
          <p:nvPr/>
        </p:nvSpPr>
        <p:spPr>
          <a:xfrm>
            <a:off x="570602" y="2661038"/>
            <a:ext cx="1725302" cy="222517"/>
          </a:xfrm>
          <a:prstGeom prst="rect">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88064CE-6AA5-2F00-CFE3-567D7A7505BD}"/>
              </a:ext>
            </a:extLst>
          </p:cNvPr>
          <p:cNvSpPr/>
          <p:nvPr/>
        </p:nvSpPr>
        <p:spPr>
          <a:xfrm>
            <a:off x="6926045" y="4458720"/>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C</a:t>
            </a:r>
            <a:endParaRPr lang="en-US">
              <a:solidFill>
                <a:schemeClr val="dk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6F6699BC-322C-6C74-6673-2DC7C31D5796}"/>
              </a:ext>
            </a:extLst>
          </p:cNvPr>
          <p:cNvSpPr/>
          <p:nvPr/>
        </p:nvSpPr>
        <p:spPr>
          <a:xfrm>
            <a:off x="6926045" y="3633716"/>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B</a:t>
            </a:r>
          </a:p>
        </p:txBody>
      </p:sp>
      <p:sp>
        <p:nvSpPr>
          <p:cNvPr id="8" name="Oval 7">
            <a:extLst>
              <a:ext uri="{FF2B5EF4-FFF2-40B4-BE49-F238E27FC236}">
                <a16:creationId xmlns:a16="http://schemas.microsoft.com/office/drawing/2014/main" id="{8E122796-4C9C-0ED5-D618-1AE7E81B1DF7}"/>
              </a:ext>
            </a:extLst>
          </p:cNvPr>
          <p:cNvSpPr/>
          <p:nvPr/>
        </p:nvSpPr>
        <p:spPr>
          <a:xfrm>
            <a:off x="6938403" y="5268716"/>
            <a:ext cx="430125" cy="430126"/>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D</a:t>
            </a:r>
          </a:p>
        </p:txBody>
      </p:sp>
      <p:sp>
        <p:nvSpPr>
          <p:cNvPr id="11" name="Oval 10">
            <a:extLst>
              <a:ext uri="{FF2B5EF4-FFF2-40B4-BE49-F238E27FC236}">
                <a16:creationId xmlns:a16="http://schemas.microsoft.com/office/drawing/2014/main" id="{1814115E-12DB-7CB9-3310-37E577569D70}"/>
              </a:ext>
            </a:extLst>
          </p:cNvPr>
          <p:cNvSpPr/>
          <p:nvPr/>
        </p:nvSpPr>
        <p:spPr>
          <a:xfrm>
            <a:off x="119258" y="2568731"/>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A</a:t>
            </a:r>
          </a:p>
        </p:txBody>
      </p:sp>
      <p:sp>
        <p:nvSpPr>
          <p:cNvPr id="12" name="Oval 11">
            <a:extLst>
              <a:ext uri="{FF2B5EF4-FFF2-40B4-BE49-F238E27FC236}">
                <a16:creationId xmlns:a16="http://schemas.microsoft.com/office/drawing/2014/main" id="{B8F3F3F0-30E2-3254-02E7-CCA22F407F9A}"/>
              </a:ext>
            </a:extLst>
          </p:cNvPr>
          <p:cNvSpPr/>
          <p:nvPr/>
        </p:nvSpPr>
        <p:spPr>
          <a:xfrm>
            <a:off x="106900" y="4926031"/>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C</a:t>
            </a:r>
            <a:endParaRPr lang="en-US">
              <a:solidFill>
                <a:schemeClr val="dk1"/>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B7F13DA5-91FB-0DDE-D1B3-12B64EF54889}"/>
              </a:ext>
            </a:extLst>
          </p:cNvPr>
          <p:cNvSpPr/>
          <p:nvPr/>
        </p:nvSpPr>
        <p:spPr>
          <a:xfrm>
            <a:off x="106900" y="3124839"/>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B</a:t>
            </a:r>
          </a:p>
        </p:txBody>
      </p:sp>
      <p:sp>
        <p:nvSpPr>
          <p:cNvPr id="14" name="Oval 13">
            <a:extLst>
              <a:ext uri="{FF2B5EF4-FFF2-40B4-BE49-F238E27FC236}">
                <a16:creationId xmlns:a16="http://schemas.microsoft.com/office/drawing/2014/main" id="{C106C5AE-35BF-F484-25CF-C5E2CC418053}"/>
              </a:ext>
            </a:extLst>
          </p:cNvPr>
          <p:cNvSpPr/>
          <p:nvPr/>
        </p:nvSpPr>
        <p:spPr>
          <a:xfrm>
            <a:off x="119258" y="5464176"/>
            <a:ext cx="430125" cy="430126"/>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D</a:t>
            </a:r>
          </a:p>
        </p:txBody>
      </p:sp>
      <p:sp>
        <p:nvSpPr>
          <p:cNvPr id="23" name="Rectangle 22">
            <a:extLst>
              <a:ext uri="{FF2B5EF4-FFF2-40B4-BE49-F238E27FC236}">
                <a16:creationId xmlns:a16="http://schemas.microsoft.com/office/drawing/2014/main" id="{39E19554-BE9A-4BB2-89CA-5C75CC2DD80F}"/>
              </a:ext>
            </a:extLst>
          </p:cNvPr>
          <p:cNvSpPr/>
          <p:nvPr/>
        </p:nvSpPr>
        <p:spPr>
          <a:xfrm>
            <a:off x="562323" y="5062463"/>
            <a:ext cx="1015043" cy="222517"/>
          </a:xfrm>
          <a:prstGeom prst="rect">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89CE6ED-F107-C9CB-4C8F-2B7A4CE1ACB3}"/>
              </a:ext>
            </a:extLst>
          </p:cNvPr>
          <p:cNvSpPr/>
          <p:nvPr/>
        </p:nvSpPr>
        <p:spPr>
          <a:xfrm>
            <a:off x="562323" y="5592520"/>
            <a:ext cx="1229526" cy="222517"/>
          </a:xfrm>
          <a:prstGeom prst="rect">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556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Data Preprocessing</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297740" y="689407"/>
            <a:ext cx="10778347" cy="578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a:solidFill>
                  <a:schemeClr val="accent1">
                    <a:lumMod val="50000"/>
                  </a:schemeClr>
                </a:solidFill>
                <a:latin typeface="Arial" panose="020B0604020202020204" pitchFamily="34" charset="0"/>
                <a:cs typeface="Arial" panose="020B0604020202020204" pitchFamily="34" charset="0"/>
              </a:rPr>
              <a:t>“</a:t>
            </a:r>
            <a:r>
              <a:rPr lang="en-US" sz="1900" err="1">
                <a:solidFill>
                  <a:schemeClr val="accent1">
                    <a:lumMod val="50000"/>
                  </a:schemeClr>
                </a:solidFill>
                <a:latin typeface="Arial" panose="020B0604020202020204" pitchFamily="34" charset="0"/>
                <a:cs typeface="Arial" panose="020B0604020202020204" pitchFamily="34" charset="0"/>
              </a:rPr>
              <a:t>discharge_disposition_id</a:t>
            </a:r>
            <a:r>
              <a:rPr lang="en-US" sz="1900">
                <a:solidFill>
                  <a:schemeClr val="accent1">
                    <a:lumMod val="50000"/>
                  </a:schemeClr>
                </a:solidFill>
                <a:latin typeface="Arial" panose="020B0604020202020204" pitchFamily="34" charset="0"/>
                <a:cs typeface="Arial" panose="020B0604020202020204" pitchFamily="34" charset="0"/>
              </a:rPr>
              <a:t>” was simplified by reducing 25 categories into 4 intuitive groups – improving model precision and targeting key discharge outcomes.</a:t>
            </a:r>
          </a:p>
        </p:txBody>
      </p:sp>
      <p:sp>
        <p:nvSpPr>
          <p:cNvPr id="2" name="TextBox 1">
            <a:extLst>
              <a:ext uri="{FF2B5EF4-FFF2-40B4-BE49-F238E27FC236}">
                <a16:creationId xmlns:a16="http://schemas.microsoft.com/office/drawing/2014/main" id="{147155CD-9E18-242E-60CB-6595987BB426}"/>
              </a:ext>
            </a:extLst>
          </p:cNvPr>
          <p:cNvSpPr txBox="1"/>
          <p:nvPr/>
        </p:nvSpPr>
        <p:spPr>
          <a:xfrm>
            <a:off x="6295604" y="1316095"/>
            <a:ext cx="5152715" cy="4991680"/>
          </a:xfrm>
          <a:prstGeom prst="rect">
            <a:avLst/>
          </a:prstGeom>
          <a:noFill/>
        </p:spPr>
        <p:txBody>
          <a:bodyPr wrap="square" lIns="91440" tIns="45720" rIns="91440" bIns="45720" rtlCol="0" anchor="t">
            <a:noAutofit/>
          </a:bodyPr>
          <a:lstStyle/>
          <a:p>
            <a:r>
              <a:rPr lang="en-US" b="1" dirty="0">
                <a:latin typeface="Arial"/>
                <a:cs typeface="Arial"/>
              </a:rPr>
              <a:t>”discharge_disposition_id” approach</a:t>
            </a:r>
          </a:p>
          <a:p>
            <a:pPr marL="285750" indent="-285750">
              <a:buFont typeface="Arial"/>
              <a:buChar char="•"/>
            </a:pPr>
            <a:r>
              <a:rPr lang="en-US" dirty="0">
                <a:latin typeface="Arial"/>
                <a:cs typeface="Arial"/>
              </a:rPr>
              <a:t>Seems to be a continuous variable at first, however every integer is, in fact, a different category.</a:t>
            </a:r>
          </a:p>
          <a:p>
            <a:pPr marL="285750" indent="-285750">
              <a:buFont typeface="Arial"/>
              <a:buChar char="•"/>
            </a:pPr>
            <a:endParaRPr lang="en-US" dirty="0">
              <a:latin typeface="Arial" panose="020B0604020202020204" pitchFamily="34" charset="0"/>
              <a:cs typeface="Arial" panose="020B0604020202020204" pitchFamily="34" charset="0"/>
            </a:endParaRPr>
          </a:p>
          <a:p>
            <a:pPr marL="285750" indent="-285750">
              <a:buFont typeface="Arial"/>
              <a:buChar char="•"/>
            </a:pPr>
            <a:r>
              <a:rPr lang="en-US" dirty="0">
                <a:latin typeface="Arial"/>
                <a:cs typeface="Arial"/>
              </a:rPr>
              <a:t>Reduced 25 different categories down to 4 categories using table on the left which is sorted on descending order on column “&lt;30.”</a:t>
            </a:r>
          </a:p>
          <a:p>
            <a:pPr marL="285750" indent="-285750">
              <a:buFont typeface="Arial"/>
              <a:buChar char="•"/>
            </a:pPr>
            <a:endParaRPr lang="en-US" dirty="0">
              <a:latin typeface="Arial" panose="020B0604020202020204" pitchFamily="34" charset="0"/>
              <a:cs typeface="Arial" panose="020B0604020202020204" pitchFamily="34" charset="0"/>
            </a:endParaRPr>
          </a:p>
          <a:p>
            <a:pPr marL="285750" indent="-285750">
              <a:buFont typeface="Arial"/>
              <a:buChar char="•"/>
            </a:pPr>
            <a:r>
              <a:rPr lang="en-US" dirty="0">
                <a:latin typeface="Arial"/>
                <a:cs typeface="Arial"/>
              </a:rPr>
              <a:t>The 4 new categories are:</a:t>
            </a:r>
          </a:p>
          <a:p>
            <a:pPr marL="285750" indent="-285750">
              <a:buFont typeface="Arial"/>
              <a:buChar char="•"/>
            </a:pPr>
            <a:endParaRPr lang="en-US" dirty="0">
              <a:latin typeface="Arial" panose="020B0604020202020204" pitchFamily="34" charset="0"/>
              <a:cs typeface="Arial" panose="020B0604020202020204" pitchFamily="34" charset="0"/>
            </a:endParaRPr>
          </a:p>
          <a:p>
            <a:pPr marL="742950" lvl="1" indent="-285750">
              <a:buFont typeface="Wingdings"/>
              <a:buChar char="§"/>
            </a:pPr>
            <a:r>
              <a:rPr lang="en-US" dirty="0">
                <a:latin typeface="Arial"/>
                <a:cs typeface="Arial"/>
              </a:rPr>
              <a:t>Discharged to other facility.</a:t>
            </a:r>
          </a:p>
          <a:p>
            <a:pPr marL="742950" lvl="1" indent="-285750">
              <a:buFont typeface="Wingdings"/>
              <a:buChar char="§"/>
            </a:pPr>
            <a:endParaRPr lang="en-US" dirty="0">
              <a:latin typeface="Arial" panose="020B0604020202020204" pitchFamily="34" charset="0"/>
              <a:cs typeface="Arial" panose="020B0604020202020204" pitchFamily="34" charset="0"/>
            </a:endParaRPr>
          </a:p>
          <a:p>
            <a:pPr marL="742950" lvl="1" indent="-285750">
              <a:buFont typeface="Wingdings"/>
              <a:buChar char="§"/>
            </a:pPr>
            <a:r>
              <a:rPr lang="en-US" dirty="0">
                <a:latin typeface="Arial"/>
                <a:cs typeface="Arial"/>
              </a:rPr>
              <a:t>Normal discharged.</a:t>
            </a:r>
          </a:p>
          <a:p>
            <a:pPr marL="742950" lvl="1" indent="-285750">
              <a:buFont typeface="Wingdings"/>
              <a:buChar char="§"/>
            </a:pPr>
            <a:endParaRPr lang="en-US" dirty="0">
              <a:latin typeface="Arial"/>
              <a:cs typeface="Arial"/>
            </a:endParaRPr>
          </a:p>
          <a:p>
            <a:pPr marL="742950" lvl="1" indent="-285750">
              <a:buFont typeface="Wingdings"/>
              <a:buChar char="§"/>
            </a:pPr>
            <a:r>
              <a:rPr lang="en-US" dirty="0">
                <a:latin typeface="Arial"/>
                <a:cs typeface="Arial"/>
              </a:rPr>
              <a:t>Hospice.</a:t>
            </a:r>
          </a:p>
          <a:p>
            <a:pPr marL="742950" lvl="1" indent="-285750">
              <a:buFont typeface="Wingdings"/>
              <a:buChar char="§"/>
            </a:pPr>
            <a:endParaRPr lang="en-US" dirty="0">
              <a:latin typeface="Arial" panose="020B0604020202020204" pitchFamily="34" charset="0"/>
              <a:cs typeface="Arial" panose="020B0604020202020204" pitchFamily="34" charset="0"/>
            </a:endParaRPr>
          </a:p>
          <a:p>
            <a:pPr marL="742950" lvl="1" indent="-285750">
              <a:buFont typeface="Wingdings"/>
              <a:buChar char="§"/>
            </a:pPr>
            <a:r>
              <a:rPr lang="en-US" dirty="0">
                <a:latin typeface="Arial"/>
                <a:cs typeface="Arial"/>
              </a:rPr>
              <a:t>Expired/Critical.</a:t>
            </a:r>
            <a:endParaRPr lang="en-US" dirty="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data sheet&#10;&#10;Description automatically generated">
            <a:extLst>
              <a:ext uri="{FF2B5EF4-FFF2-40B4-BE49-F238E27FC236}">
                <a16:creationId xmlns:a16="http://schemas.microsoft.com/office/drawing/2014/main" id="{BB911672-2824-5C63-3DA2-5B4548FC8E19}"/>
              </a:ext>
            </a:extLst>
          </p:cNvPr>
          <p:cNvPicPr>
            <a:picLocks noChangeAspect="1"/>
          </p:cNvPicPr>
          <p:nvPr/>
        </p:nvPicPr>
        <p:blipFill>
          <a:blip r:embed="rId4"/>
          <a:stretch>
            <a:fillRect/>
          </a:stretch>
        </p:blipFill>
        <p:spPr>
          <a:xfrm>
            <a:off x="910177" y="1303499"/>
            <a:ext cx="4792281" cy="5025105"/>
          </a:xfrm>
          <a:prstGeom prst="rect">
            <a:avLst/>
          </a:prstGeom>
          <a:ln>
            <a:solidFill>
              <a:schemeClr val="bg1">
                <a:lumMod val="85000"/>
              </a:schemeClr>
            </a:solidFill>
          </a:ln>
        </p:spPr>
      </p:pic>
      <p:sp>
        <p:nvSpPr>
          <p:cNvPr id="11" name="Oval 10">
            <a:extLst>
              <a:ext uri="{FF2B5EF4-FFF2-40B4-BE49-F238E27FC236}">
                <a16:creationId xmlns:a16="http://schemas.microsoft.com/office/drawing/2014/main" id="{37E40599-D493-3B33-0A06-7EBF725C3C48}"/>
              </a:ext>
            </a:extLst>
          </p:cNvPr>
          <p:cNvSpPr/>
          <p:nvPr/>
        </p:nvSpPr>
        <p:spPr>
          <a:xfrm>
            <a:off x="85340" y="2039560"/>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A</a:t>
            </a:r>
          </a:p>
        </p:txBody>
      </p:sp>
      <p:sp>
        <p:nvSpPr>
          <p:cNvPr id="12" name="Oval 11">
            <a:extLst>
              <a:ext uri="{FF2B5EF4-FFF2-40B4-BE49-F238E27FC236}">
                <a16:creationId xmlns:a16="http://schemas.microsoft.com/office/drawing/2014/main" id="{EDAD0917-2872-BB73-4284-E3F7B9B030AA}"/>
              </a:ext>
            </a:extLst>
          </p:cNvPr>
          <p:cNvSpPr/>
          <p:nvPr/>
        </p:nvSpPr>
        <p:spPr>
          <a:xfrm>
            <a:off x="85340" y="3252094"/>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B</a:t>
            </a:r>
          </a:p>
        </p:txBody>
      </p:sp>
      <p:sp>
        <p:nvSpPr>
          <p:cNvPr id="13" name="Oval 12">
            <a:extLst>
              <a:ext uri="{FF2B5EF4-FFF2-40B4-BE49-F238E27FC236}">
                <a16:creationId xmlns:a16="http://schemas.microsoft.com/office/drawing/2014/main" id="{AB5B8CFA-3DA1-663F-22BA-A1A0335BB2E7}"/>
              </a:ext>
            </a:extLst>
          </p:cNvPr>
          <p:cNvSpPr/>
          <p:nvPr/>
        </p:nvSpPr>
        <p:spPr>
          <a:xfrm>
            <a:off x="85340" y="4447321"/>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C</a:t>
            </a:r>
          </a:p>
        </p:txBody>
      </p:sp>
      <p:sp>
        <p:nvSpPr>
          <p:cNvPr id="14" name="Oval 13">
            <a:extLst>
              <a:ext uri="{FF2B5EF4-FFF2-40B4-BE49-F238E27FC236}">
                <a16:creationId xmlns:a16="http://schemas.microsoft.com/office/drawing/2014/main" id="{FB6FF4D2-DE24-7F9F-624E-AD1194847AF4}"/>
              </a:ext>
            </a:extLst>
          </p:cNvPr>
          <p:cNvSpPr/>
          <p:nvPr/>
        </p:nvSpPr>
        <p:spPr>
          <a:xfrm>
            <a:off x="85340" y="5556928"/>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D</a:t>
            </a:r>
          </a:p>
        </p:txBody>
      </p:sp>
      <p:sp>
        <p:nvSpPr>
          <p:cNvPr id="15" name="Oval 14">
            <a:extLst>
              <a:ext uri="{FF2B5EF4-FFF2-40B4-BE49-F238E27FC236}">
                <a16:creationId xmlns:a16="http://schemas.microsoft.com/office/drawing/2014/main" id="{15A7439A-737A-278E-7956-DAF7B40AB131}"/>
              </a:ext>
            </a:extLst>
          </p:cNvPr>
          <p:cNvSpPr/>
          <p:nvPr/>
        </p:nvSpPr>
        <p:spPr>
          <a:xfrm>
            <a:off x="6529989" y="4344743"/>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A</a:t>
            </a:r>
          </a:p>
        </p:txBody>
      </p:sp>
      <p:sp>
        <p:nvSpPr>
          <p:cNvPr id="16" name="Oval 15">
            <a:extLst>
              <a:ext uri="{FF2B5EF4-FFF2-40B4-BE49-F238E27FC236}">
                <a16:creationId xmlns:a16="http://schemas.microsoft.com/office/drawing/2014/main" id="{681AC62C-8ECF-2E4C-D44E-C9A42B73E4F0}"/>
              </a:ext>
            </a:extLst>
          </p:cNvPr>
          <p:cNvSpPr/>
          <p:nvPr/>
        </p:nvSpPr>
        <p:spPr>
          <a:xfrm>
            <a:off x="6529989" y="4897282"/>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B</a:t>
            </a:r>
          </a:p>
        </p:txBody>
      </p:sp>
      <p:sp>
        <p:nvSpPr>
          <p:cNvPr id="17" name="Oval 16">
            <a:extLst>
              <a:ext uri="{FF2B5EF4-FFF2-40B4-BE49-F238E27FC236}">
                <a16:creationId xmlns:a16="http://schemas.microsoft.com/office/drawing/2014/main" id="{A42FE3D1-64A4-9A57-1448-52149A846D2F}"/>
              </a:ext>
            </a:extLst>
          </p:cNvPr>
          <p:cNvSpPr/>
          <p:nvPr/>
        </p:nvSpPr>
        <p:spPr>
          <a:xfrm>
            <a:off x="6529989" y="5453198"/>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C</a:t>
            </a:r>
          </a:p>
        </p:txBody>
      </p:sp>
      <p:sp>
        <p:nvSpPr>
          <p:cNvPr id="18" name="Oval 17">
            <a:extLst>
              <a:ext uri="{FF2B5EF4-FFF2-40B4-BE49-F238E27FC236}">
                <a16:creationId xmlns:a16="http://schemas.microsoft.com/office/drawing/2014/main" id="{5772C25E-F712-4F0D-CFC5-82BEAE139804}"/>
              </a:ext>
            </a:extLst>
          </p:cNvPr>
          <p:cNvSpPr/>
          <p:nvPr/>
        </p:nvSpPr>
        <p:spPr>
          <a:xfrm>
            <a:off x="6544367" y="6009020"/>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D</a:t>
            </a:r>
          </a:p>
        </p:txBody>
      </p:sp>
      <p:sp>
        <p:nvSpPr>
          <p:cNvPr id="19" name="Right Brace 18">
            <a:extLst>
              <a:ext uri="{FF2B5EF4-FFF2-40B4-BE49-F238E27FC236}">
                <a16:creationId xmlns:a16="http://schemas.microsoft.com/office/drawing/2014/main" id="{38748785-DCF4-7160-AA43-11152BA027A5}"/>
              </a:ext>
            </a:extLst>
          </p:cNvPr>
          <p:cNvSpPr/>
          <p:nvPr/>
        </p:nvSpPr>
        <p:spPr>
          <a:xfrm rot="10800000">
            <a:off x="605848" y="1721782"/>
            <a:ext cx="219075" cy="1074824"/>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F40148E8-5DEB-028F-97B0-AA5EC079858C}"/>
              </a:ext>
            </a:extLst>
          </p:cNvPr>
          <p:cNvSpPr/>
          <p:nvPr/>
        </p:nvSpPr>
        <p:spPr>
          <a:xfrm rot="10800000">
            <a:off x="605846" y="2856864"/>
            <a:ext cx="219075" cy="1220586"/>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C2E903B5-D9D2-E1AA-FAB1-BA5B312DB9B9}"/>
              </a:ext>
            </a:extLst>
          </p:cNvPr>
          <p:cNvSpPr/>
          <p:nvPr/>
        </p:nvSpPr>
        <p:spPr>
          <a:xfrm rot="10800000">
            <a:off x="605844" y="4137708"/>
            <a:ext cx="219075" cy="1049352"/>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72D9472E-4D90-C495-0050-38BA8B8EA8D5}"/>
              </a:ext>
            </a:extLst>
          </p:cNvPr>
          <p:cNvSpPr/>
          <p:nvPr/>
        </p:nvSpPr>
        <p:spPr>
          <a:xfrm rot="10800000">
            <a:off x="605842" y="5247316"/>
            <a:ext cx="219075" cy="1049350"/>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lide Number Placeholder 11">
            <a:extLst>
              <a:ext uri="{FF2B5EF4-FFF2-40B4-BE49-F238E27FC236}">
                <a16:creationId xmlns:a16="http://schemas.microsoft.com/office/drawing/2014/main" id="{1E92AC0C-5E80-9686-3776-AF26AC74D749}"/>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7</a:t>
            </a:fld>
            <a:endParaRPr lang="en-US" sz="1100">
              <a:latin typeface="Arial" panose="020B0604020202020204" pitchFamily="34" charset="0"/>
              <a:cs typeface="Arial" panose="020B0604020202020204" pitchFamily="34" charset="0"/>
            </a:endParaRPr>
          </a:p>
        </p:txBody>
      </p:sp>
      <p:sp>
        <p:nvSpPr>
          <p:cNvPr id="3" name="Right Arrow 2">
            <a:extLst>
              <a:ext uri="{FF2B5EF4-FFF2-40B4-BE49-F238E27FC236}">
                <a16:creationId xmlns:a16="http://schemas.microsoft.com/office/drawing/2014/main" id="{A2846ED4-FB70-198D-32AB-A9D3532D74EF}"/>
              </a:ext>
            </a:extLst>
          </p:cNvPr>
          <p:cNvSpPr/>
          <p:nvPr/>
        </p:nvSpPr>
        <p:spPr>
          <a:xfrm rot="5400000">
            <a:off x="2461701" y="2002882"/>
            <a:ext cx="874335" cy="311340"/>
          </a:xfrm>
          <a:prstGeom prst="rightArrow">
            <a:avLst/>
          </a:prstGeom>
          <a:solidFill>
            <a:schemeClr val="accent1">
              <a:lumMod val="20000"/>
              <a:lumOff val="8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28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Data Preprocessing</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746916"/>
            <a:ext cx="10059480" cy="4918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a:solidFill>
                  <a:schemeClr val="accent1">
                    <a:lumMod val="50000"/>
                  </a:schemeClr>
                </a:solidFill>
                <a:latin typeface="Arial" panose="020B0604020202020204" pitchFamily="34" charset="0"/>
                <a:cs typeface="Arial" panose="020B0604020202020204" pitchFamily="34" charset="0"/>
              </a:rPr>
              <a:t>“age” was categorized into four groups to align with risk levels – focusing our model on the most relevant age brackets.</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8</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6774230" y="1905257"/>
            <a:ext cx="4599816" cy="3727092"/>
          </a:xfrm>
          <a:prstGeom prst="rect">
            <a:avLst/>
          </a:prstGeom>
          <a:noFill/>
        </p:spPr>
        <p:txBody>
          <a:bodyPr wrap="square" lIns="91440" tIns="45720" rIns="91440" bIns="45720" rtlCol="0" anchor="t">
            <a:noAutofit/>
          </a:bodyPr>
          <a:lstStyle/>
          <a:p>
            <a:r>
              <a:rPr lang="en-US" b="1" dirty="0">
                <a:latin typeface="Arial" panose="020B0604020202020204" pitchFamily="34" charset="0"/>
                <a:cs typeface="Arial" panose="020B0604020202020204" pitchFamily="34" charset="0"/>
              </a:rPr>
              <a:t>Regrouped several age groups in "age.”</a:t>
            </a:r>
          </a:p>
          <a:p>
            <a:endParaRPr lang="en-US" b="1" dirty="0">
              <a:latin typeface="Arial" panose="020B0604020202020204" pitchFamily="34" charset="0"/>
              <a:cs typeface="Arial" panose="020B0604020202020204" pitchFamily="34" charset="0"/>
            </a:endParaRPr>
          </a:p>
          <a:p>
            <a:pPr marL="285750" indent="-285750">
              <a:buFont typeface="Arial"/>
              <a:buChar char="•"/>
            </a:pPr>
            <a:r>
              <a:rPr lang="en-US" dirty="0">
                <a:latin typeface="Arial" panose="020B0604020202020204" pitchFamily="34" charset="0"/>
                <a:cs typeface="Arial" panose="020B0604020202020204" pitchFamily="34" charset="0"/>
              </a:rPr>
              <a:t>Kids</a:t>
            </a:r>
          </a:p>
          <a:p>
            <a:pPr marL="742950" lvl="1" indent="-285750">
              <a:buFont typeface="Arial"/>
              <a:buChar char="•"/>
            </a:pPr>
            <a:r>
              <a:rPr lang="en-US" dirty="0">
                <a:latin typeface="Arial" panose="020B0604020202020204" pitchFamily="34" charset="0"/>
                <a:cs typeface="Arial" panose="020B0604020202020204" pitchFamily="34" charset="0"/>
              </a:rPr>
              <a:t>0-10, and 10-20.</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285750" indent="-285750">
              <a:buFont typeface="Arial"/>
              <a:buChar char="•"/>
            </a:pPr>
            <a:r>
              <a:rPr lang="en-US" dirty="0">
                <a:latin typeface="Arial" panose="020B0604020202020204" pitchFamily="34" charset="0"/>
                <a:cs typeface="Arial" panose="020B0604020202020204" pitchFamily="34" charset="0"/>
              </a:rPr>
              <a:t>Low Risk</a:t>
            </a:r>
          </a:p>
          <a:p>
            <a:pPr marL="742950" lvl="1" indent="-285750">
              <a:buFont typeface="Arial"/>
              <a:buChar char="•"/>
            </a:pPr>
            <a:r>
              <a:rPr lang="en-US" dirty="0">
                <a:latin typeface="Arial" panose="020B0604020202020204" pitchFamily="34" charset="0"/>
                <a:cs typeface="Arial" panose="020B0604020202020204" pitchFamily="34" charset="0"/>
              </a:rPr>
              <a:t>50-60, and 90-100.</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285750" indent="-285750">
              <a:buFont typeface="Arial"/>
              <a:buChar char="•"/>
            </a:pPr>
            <a:r>
              <a:rPr lang="en-US" dirty="0">
                <a:latin typeface="Arial" panose="020B0604020202020204" pitchFamily="34" charset="0"/>
                <a:cs typeface="Arial" panose="020B0604020202020204" pitchFamily="34" charset="0"/>
              </a:rPr>
              <a:t>Moderate Risk</a:t>
            </a:r>
          </a:p>
          <a:p>
            <a:pPr marL="742950" lvl="1" indent="-285750">
              <a:buFont typeface="Arial"/>
              <a:buChar char="•"/>
            </a:pPr>
            <a:r>
              <a:rPr lang="en-US" dirty="0">
                <a:latin typeface="Arial" panose="020B0604020202020204" pitchFamily="34" charset="0"/>
                <a:cs typeface="Arial" panose="020B0604020202020204" pitchFamily="34" charset="0"/>
              </a:rPr>
              <a:t>40-50, 30-40, and 60-70.</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285750" indent="-285750">
              <a:buFont typeface="Arial"/>
              <a:buChar char="•"/>
            </a:pPr>
            <a:r>
              <a:rPr lang="en-US" dirty="0">
                <a:latin typeface="Arial" panose="020B0604020202020204" pitchFamily="34" charset="0"/>
                <a:cs typeface="Arial" panose="020B0604020202020204" pitchFamily="34" charset="0"/>
              </a:rPr>
              <a:t>High Risk</a:t>
            </a:r>
          </a:p>
          <a:p>
            <a:pPr marL="742950" lvl="1" indent="-285750">
              <a:buFont typeface="Arial"/>
              <a:buChar char="•"/>
            </a:pPr>
            <a:r>
              <a:rPr lang="en-US" dirty="0">
                <a:latin typeface="Arial" panose="020B0604020202020204" pitchFamily="34" charset="0"/>
                <a:cs typeface="Arial" panose="020B0604020202020204" pitchFamily="34" charset="0"/>
              </a:rPr>
              <a:t>70-80, 80-90, and 20-30.</a:t>
            </a:r>
            <a:endParaRPr lang="en-US" b="1" dirty="0">
              <a:latin typeface="Arial" panose="020B0604020202020204" pitchFamily="34" charset="0"/>
              <a:cs typeface="Arial" panose="020B0604020202020204" pitchFamily="34" charset="0"/>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table&#10;&#10;Description automatically generated">
            <a:extLst>
              <a:ext uri="{FF2B5EF4-FFF2-40B4-BE49-F238E27FC236}">
                <a16:creationId xmlns:a16="http://schemas.microsoft.com/office/drawing/2014/main" id="{EC5F60BE-FA2F-EA7F-51EC-0570CE9E9EC0}"/>
              </a:ext>
            </a:extLst>
          </p:cNvPr>
          <p:cNvPicPr>
            <a:picLocks noChangeAspect="1"/>
          </p:cNvPicPr>
          <p:nvPr/>
        </p:nvPicPr>
        <p:blipFill rotWithShape="1">
          <a:blip r:embed="rId4"/>
          <a:srcRect l="1043" t="-1" b="2688"/>
          <a:stretch/>
        </p:blipFill>
        <p:spPr>
          <a:xfrm>
            <a:off x="390418" y="1496073"/>
            <a:ext cx="5534704" cy="4324329"/>
          </a:xfrm>
          <a:prstGeom prst="rect">
            <a:avLst/>
          </a:prstGeom>
          <a:ln>
            <a:solidFill>
              <a:schemeClr val="bg1">
                <a:lumMod val="85000"/>
              </a:schemeClr>
            </a:solidFill>
          </a:ln>
        </p:spPr>
      </p:pic>
      <p:sp>
        <p:nvSpPr>
          <p:cNvPr id="14" name="Oval 13">
            <a:extLst>
              <a:ext uri="{FF2B5EF4-FFF2-40B4-BE49-F238E27FC236}">
                <a16:creationId xmlns:a16="http://schemas.microsoft.com/office/drawing/2014/main" id="{84EB1870-2797-B516-8E80-3DCB1E92F89E}"/>
              </a:ext>
            </a:extLst>
          </p:cNvPr>
          <p:cNvSpPr/>
          <p:nvPr/>
        </p:nvSpPr>
        <p:spPr>
          <a:xfrm>
            <a:off x="658942" y="2321474"/>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A</a:t>
            </a:r>
          </a:p>
        </p:txBody>
      </p:sp>
      <p:sp>
        <p:nvSpPr>
          <p:cNvPr id="15" name="Oval 14">
            <a:extLst>
              <a:ext uri="{FF2B5EF4-FFF2-40B4-BE49-F238E27FC236}">
                <a16:creationId xmlns:a16="http://schemas.microsoft.com/office/drawing/2014/main" id="{9FD89FC7-3140-ECB8-07E3-BC60E4A53175}"/>
              </a:ext>
            </a:extLst>
          </p:cNvPr>
          <p:cNvSpPr/>
          <p:nvPr/>
        </p:nvSpPr>
        <p:spPr>
          <a:xfrm>
            <a:off x="658941" y="3065331"/>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B</a:t>
            </a:r>
          </a:p>
        </p:txBody>
      </p:sp>
      <p:sp>
        <p:nvSpPr>
          <p:cNvPr id="16" name="Oval 15">
            <a:extLst>
              <a:ext uri="{FF2B5EF4-FFF2-40B4-BE49-F238E27FC236}">
                <a16:creationId xmlns:a16="http://schemas.microsoft.com/office/drawing/2014/main" id="{DBBEBE48-74B5-AC22-E583-8B82F26412EA}"/>
              </a:ext>
            </a:extLst>
          </p:cNvPr>
          <p:cNvSpPr/>
          <p:nvPr/>
        </p:nvSpPr>
        <p:spPr>
          <a:xfrm>
            <a:off x="658940" y="3978030"/>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C</a:t>
            </a:r>
          </a:p>
        </p:txBody>
      </p:sp>
      <p:sp>
        <p:nvSpPr>
          <p:cNvPr id="17" name="Oval 16">
            <a:extLst>
              <a:ext uri="{FF2B5EF4-FFF2-40B4-BE49-F238E27FC236}">
                <a16:creationId xmlns:a16="http://schemas.microsoft.com/office/drawing/2014/main" id="{F0F61AEE-B7B2-25D0-E2E8-87F0888A13AC}"/>
              </a:ext>
            </a:extLst>
          </p:cNvPr>
          <p:cNvSpPr/>
          <p:nvPr/>
        </p:nvSpPr>
        <p:spPr>
          <a:xfrm>
            <a:off x="658940" y="5077157"/>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D</a:t>
            </a:r>
          </a:p>
        </p:txBody>
      </p:sp>
      <p:sp>
        <p:nvSpPr>
          <p:cNvPr id="18" name="Oval 17">
            <a:extLst>
              <a:ext uri="{FF2B5EF4-FFF2-40B4-BE49-F238E27FC236}">
                <a16:creationId xmlns:a16="http://schemas.microsoft.com/office/drawing/2014/main" id="{26539891-855D-ADD0-335E-EE4551E56838}"/>
              </a:ext>
            </a:extLst>
          </p:cNvPr>
          <p:cNvSpPr/>
          <p:nvPr/>
        </p:nvSpPr>
        <p:spPr>
          <a:xfrm>
            <a:off x="6613320" y="2433957"/>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A</a:t>
            </a:r>
          </a:p>
        </p:txBody>
      </p:sp>
      <p:sp>
        <p:nvSpPr>
          <p:cNvPr id="19" name="Oval 18">
            <a:extLst>
              <a:ext uri="{FF2B5EF4-FFF2-40B4-BE49-F238E27FC236}">
                <a16:creationId xmlns:a16="http://schemas.microsoft.com/office/drawing/2014/main" id="{45E9F4AD-F871-937F-8424-67831F750777}"/>
              </a:ext>
            </a:extLst>
          </p:cNvPr>
          <p:cNvSpPr/>
          <p:nvPr/>
        </p:nvSpPr>
        <p:spPr>
          <a:xfrm>
            <a:off x="6613319" y="3239387"/>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B</a:t>
            </a:r>
          </a:p>
        </p:txBody>
      </p:sp>
      <p:sp>
        <p:nvSpPr>
          <p:cNvPr id="20" name="Oval 19">
            <a:extLst>
              <a:ext uri="{FF2B5EF4-FFF2-40B4-BE49-F238E27FC236}">
                <a16:creationId xmlns:a16="http://schemas.microsoft.com/office/drawing/2014/main" id="{7797C8D5-13D1-3090-0389-BD71BAD9A5A7}"/>
              </a:ext>
            </a:extLst>
          </p:cNvPr>
          <p:cNvSpPr/>
          <p:nvPr/>
        </p:nvSpPr>
        <p:spPr>
          <a:xfrm>
            <a:off x="6613318" y="4066079"/>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C</a:t>
            </a:r>
          </a:p>
        </p:txBody>
      </p:sp>
      <p:sp>
        <p:nvSpPr>
          <p:cNvPr id="21" name="Oval 20">
            <a:extLst>
              <a:ext uri="{FF2B5EF4-FFF2-40B4-BE49-F238E27FC236}">
                <a16:creationId xmlns:a16="http://schemas.microsoft.com/office/drawing/2014/main" id="{7A0254F8-8AB4-3BFE-7A11-E65D98C5C67E}"/>
              </a:ext>
            </a:extLst>
          </p:cNvPr>
          <p:cNvSpPr/>
          <p:nvPr/>
        </p:nvSpPr>
        <p:spPr>
          <a:xfrm>
            <a:off x="6613317" y="4871509"/>
            <a:ext cx="430125" cy="430125"/>
          </a:xfrm>
          <a:prstGeom prst="ellipse">
            <a:avLst/>
          </a:prstGeom>
          <a:solidFill>
            <a:schemeClr val="accent1">
              <a:lumMod val="20000"/>
              <a:lumOff val="80000"/>
            </a:schemeClr>
          </a:solidFill>
          <a:ln w="12700">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dk1"/>
                </a:solidFill>
                <a:latin typeface="Arial" panose="020B0604020202020204" pitchFamily="34" charset="0"/>
                <a:cs typeface="Arial" panose="020B0604020202020204" pitchFamily="34" charset="0"/>
              </a:rPr>
              <a:t>D</a:t>
            </a:r>
          </a:p>
        </p:txBody>
      </p:sp>
      <p:sp>
        <p:nvSpPr>
          <p:cNvPr id="6" name="Right Brace 5">
            <a:extLst>
              <a:ext uri="{FF2B5EF4-FFF2-40B4-BE49-F238E27FC236}">
                <a16:creationId xmlns:a16="http://schemas.microsoft.com/office/drawing/2014/main" id="{1E8D8A94-DD60-562D-27D2-92084EDD3DBC}"/>
              </a:ext>
            </a:extLst>
          </p:cNvPr>
          <p:cNvSpPr/>
          <p:nvPr/>
        </p:nvSpPr>
        <p:spPr>
          <a:xfrm rot="10800000">
            <a:off x="1348455" y="2221212"/>
            <a:ext cx="219456" cy="660534"/>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C98957A0-4E33-D8C4-FBBC-D52495C9AB3D}"/>
              </a:ext>
            </a:extLst>
          </p:cNvPr>
          <p:cNvSpPr/>
          <p:nvPr/>
        </p:nvSpPr>
        <p:spPr>
          <a:xfrm rot="10800000">
            <a:off x="1348455" y="2959348"/>
            <a:ext cx="219456" cy="660534"/>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e 22">
            <a:extLst>
              <a:ext uri="{FF2B5EF4-FFF2-40B4-BE49-F238E27FC236}">
                <a16:creationId xmlns:a16="http://schemas.microsoft.com/office/drawing/2014/main" id="{18F2DB1C-B8D7-C82B-C352-5A6A6CCD884C}"/>
              </a:ext>
            </a:extLst>
          </p:cNvPr>
          <p:cNvSpPr/>
          <p:nvPr/>
        </p:nvSpPr>
        <p:spPr>
          <a:xfrm rot="10800000">
            <a:off x="1348455" y="3684879"/>
            <a:ext cx="219456" cy="1016429"/>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1A7EB850-8891-0050-C472-8F934E8914E7}"/>
              </a:ext>
            </a:extLst>
          </p:cNvPr>
          <p:cNvSpPr/>
          <p:nvPr/>
        </p:nvSpPr>
        <p:spPr>
          <a:xfrm rot="10800000">
            <a:off x="1348455" y="4784006"/>
            <a:ext cx="219456" cy="1016429"/>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5265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0F517-12BA-D9CC-79B2-C131E5284B2B}"/>
              </a:ext>
            </a:extLst>
          </p:cNvPr>
          <p:cNvSpPr>
            <a:spLocks noGrp="1"/>
          </p:cNvSpPr>
          <p:nvPr>
            <p:ph type="title"/>
          </p:nvPr>
        </p:nvSpPr>
        <p:spPr>
          <a:xfrm>
            <a:off x="312117" y="227380"/>
            <a:ext cx="10059480" cy="462027"/>
          </a:xfrm>
        </p:spPr>
        <p:txBody>
          <a:bodyPr>
            <a:normAutofit fontScale="90000"/>
          </a:bodyPr>
          <a:lstStyle/>
          <a:p>
            <a:r>
              <a:rPr lang="en-US" sz="2800" b="1">
                <a:solidFill>
                  <a:schemeClr val="accent1">
                    <a:lumMod val="50000"/>
                  </a:schemeClr>
                </a:solidFill>
                <a:latin typeface="Arial" panose="020B0604020202020204" pitchFamily="34" charset="0"/>
                <a:cs typeface="Arial" panose="020B0604020202020204" pitchFamily="34" charset="0"/>
              </a:rPr>
              <a:t>Data Preprocessing</a:t>
            </a:r>
          </a:p>
        </p:txBody>
      </p:sp>
      <p:sp>
        <p:nvSpPr>
          <p:cNvPr id="9" name="Title 3">
            <a:extLst>
              <a:ext uri="{FF2B5EF4-FFF2-40B4-BE49-F238E27FC236}">
                <a16:creationId xmlns:a16="http://schemas.microsoft.com/office/drawing/2014/main" id="{D7E965E5-8AB0-B221-1644-337B9995555E}"/>
              </a:ext>
            </a:extLst>
          </p:cNvPr>
          <p:cNvSpPr txBox="1">
            <a:spLocks/>
          </p:cNvSpPr>
          <p:nvPr/>
        </p:nvSpPr>
        <p:spPr>
          <a:xfrm>
            <a:off x="312117" y="689407"/>
            <a:ext cx="10059480" cy="4918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a:solidFill>
                  <a:schemeClr val="accent1">
                    <a:lumMod val="50000"/>
                  </a:schemeClr>
                </a:solidFill>
                <a:latin typeface="Arial" panose="020B0604020202020204" pitchFamily="34" charset="0"/>
                <a:cs typeface="Arial" panose="020B0604020202020204" pitchFamily="34" charset="0"/>
              </a:rPr>
              <a:t>“</a:t>
            </a:r>
            <a:r>
              <a:rPr lang="en-US" sz="1900" err="1">
                <a:solidFill>
                  <a:schemeClr val="accent1">
                    <a:lumMod val="50000"/>
                  </a:schemeClr>
                </a:solidFill>
                <a:latin typeface="Arial" panose="020B0604020202020204" pitchFamily="34" charset="0"/>
                <a:cs typeface="Arial" panose="020B0604020202020204" pitchFamily="34" charset="0"/>
              </a:rPr>
              <a:t>max_glu_serum</a:t>
            </a:r>
            <a:r>
              <a:rPr lang="en-US" sz="1900">
                <a:solidFill>
                  <a:schemeClr val="accent1">
                    <a:lumMod val="50000"/>
                  </a:schemeClr>
                </a:solidFill>
                <a:latin typeface="Arial" panose="020B0604020202020204" pitchFamily="34" charset="0"/>
                <a:cs typeface="Arial" panose="020B0604020202020204" pitchFamily="34" charset="0"/>
              </a:rPr>
              <a:t>” and “A1Cresult” were refined by merging categories – thus simplifying and enhancing the dataset. </a:t>
            </a:r>
          </a:p>
        </p:txBody>
      </p:sp>
      <p:sp>
        <p:nvSpPr>
          <p:cNvPr id="3" name="Slide Number Placeholder 11">
            <a:extLst>
              <a:ext uri="{FF2B5EF4-FFF2-40B4-BE49-F238E27FC236}">
                <a16:creationId xmlns:a16="http://schemas.microsoft.com/office/drawing/2014/main" id="{CB4B4D6C-C0FC-2021-2C45-E07ED4C6ED0B}"/>
              </a:ext>
            </a:extLst>
          </p:cNvPr>
          <p:cNvSpPr>
            <a:spLocks noGrp="1"/>
          </p:cNvSpPr>
          <p:nvPr>
            <p:ph type="sldNum" sz="quarter" idx="12"/>
          </p:nvPr>
        </p:nvSpPr>
        <p:spPr>
          <a:xfrm>
            <a:off x="9127036" y="6356350"/>
            <a:ext cx="2743200" cy="365125"/>
          </a:xfrm>
        </p:spPr>
        <p:txBody>
          <a:bodyPr/>
          <a:lstStyle/>
          <a:p>
            <a:fld id="{36CEE081-F764-C044-BAAD-26C98F60D085}" type="slidenum">
              <a:rPr lang="en-US" sz="1100" smtClean="0">
                <a:latin typeface="Arial" panose="020B0604020202020204" pitchFamily="34" charset="0"/>
                <a:cs typeface="Arial" panose="020B0604020202020204" pitchFamily="34" charset="0"/>
              </a:rPr>
              <a:t>9</a:t>
            </a:fld>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7155CD-9E18-242E-60CB-6595987BB426}"/>
              </a:ext>
            </a:extLst>
          </p:cNvPr>
          <p:cNvSpPr txBox="1"/>
          <p:nvPr/>
        </p:nvSpPr>
        <p:spPr>
          <a:xfrm>
            <a:off x="4501662" y="1391684"/>
            <a:ext cx="5575211" cy="834467"/>
          </a:xfrm>
          <a:prstGeom prst="rect">
            <a:avLst/>
          </a:prstGeom>
          <a:noFill/>
        </p:spPr>
        <p:txBody>
          <a:bodyPr wrap="square" lIns="91440" tIns="45720" rIns="91440" bIns="45720" rtlCol="0" anchor="t">
            <a:noAutofit/>
          </a:bodyPr>
          <a:lstStyle/>
          <a:p>
            <a:r>
              <a:rPr lang="en-US" b="1">
                <a:latin typeface="Arial"/>
                <a:cs typeface="Arial"/>
              </a:rPr>
              <a:t>Combined “None” and ”Norm” in “</a:t>
            </a:r>
            <a:r>
              <a:rPr lang="en-US" b="1" err="1">
                <a:latin typeface="Arial"/>
                <a:cs typeface="Arial"/>
              </a:rPr>
              <a:t>max_glu_serum</a:t>
            </a:r>
            <a:r>
              <a:rPr lang="en-US" b="1">
                <a:latin typeface="Arial"/>
                <a:cs typeface="Arial"/>
              </a:rPr>
              <a:t>” and renamed to “norm.”</a:t>
            </a:r>
            <a:endParaRPr lang="en-US">
              <a:latin typeface="Arial"/>
              <a:cs typeface="Arial"/>
            </a:endParaRPr>
          </a:p>
        </p:txBody>
      </p:sp>
      <p:pic>
        <p:nvPicPr>
          <p:cNvPr id="5" name="Picture 2" descr="undefined">
            <a:extLst>
              <a:ext uri="{FF2B5EF4-FFF2-40B4-BE49-F238E27FC236}">
                <a16:creationId xmlns:a16="http://schemas.microsoft.com/office/drawing/2014/main" id="{9A742A7C-D2D4-C6D7-4B32-EC941C1CF15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1065030" y="227380"/>
            <a:ext cx="805206" cy="8052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0B66793-83B4-98C8-8D0B-A48D50BD1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8" t="2334" r="656" b="1340"/>
          <a:stretch/>
        </p:blipFill>
        <p:spPr bwMode="auto">
          <a:xfrm>
            <a:off x="465573" y="1432428"/>
            <a:ext cx="3459239" cy="1973944"/>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EA8C6A0-F1FA-001E-924D-CCC81AE666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50" t="3774" r="2635" b="5228"/>
          <a:stretch/>
        </p:blipFill>
        <p:spPr bwMode="auto">
          <a:xfrm>
            <a:off x="465573" y="3803664"/>
            <a:ext cx="3459239" cy="2346383"/>
          </a:xfrm>
          <a:prstGeom prst="rect">
            <a:avLst/>
          </a:prstGeom>
          <a:extLst>
            <a:ext uri="{909E8E84-426E-40DD-AFC4-6F175D3DCCD1}">
              <a14:hiddenFill xmlns:a14="http://schemas.microsoft.com/office/drawing/2010/main">
                <a:solidFill>
                  <a:srgbClr val="FFFFFF"/>
                </a:solidFill>
              </a14:hiddenFill>
            </a:ext>
          </a:extLst>
        </p:spPr>
      </p:pic>
      <p:pic>
        <p:nvPicPr>
          <p:cNvPr id="8" name="Picture 4" descr="All About the Hemoglobin A1C Test">
            <a:extLst>
              <a:ext uri="{FF2B5EF4-FFF2-40B4-BE49-F238E27FC236}">
                <a16:creationId xmlns:a16="http://schemas.microsoft.com/office/drawing/2014/main" id="{28B5AC6C-BE46-0A35-BA5C-C61C111A5B9A}"/>
              </a:ext>
            </a:extLst>
          </p:cNvPr>
          <p:cNvPicPr>
            <a:picLocks noChangeAspect="1" noChangeArrowheads="1"/>
          </p:cNvPicPr>
          <p:nvPr/>
        </p:nvPicPr>
        <p:blipFill rotWithShape="1">
          <a:blip r:embed="rId6">
            <a:clrChange>
              <a:clrFrom>
                <a:srgbClr val="F6F0E0"/>
              </a:clrFrom>
              <a:clrTo>
                <a:srgbClr val="F6F0E0">
                  <a:alpha val="0"/>
                </a:srgbClr>
              </a:clrTo>
            </a:clrChange>
            <a:extLst>
              <a:ext uri="{28A0092B-C50C-407E-A947-70E740481C1C}">
                <a14:useLocalDpi xmlns:a14="http://schemas.microsoft.com/office/drawing/2010/main" val="0"/>
              </a:ext>
            </a:extLst>
          </a:blip>
          <a:srcRect l="5208" t="9928" r="5778" b="25825"/>
          <a:stretch/>
        </p:blipFill>
        <p:spPr bwMode="auto">
          <a:xfrm>
            <a:off x="4579748" y="4804059"/>
            <a:ext cx="4879581" cy="1635833"/>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descr="What are dangerous blood sugar levels? - Quora">
            <a:extLst>
              <a:ext uri="{FF2B5EF4-FFF2-40B4-BE49-F238E27FC236}">
                <a16:creationId xmlns:a16="http://schemas.microsoft.com/office/drawing/2014/main" id="{D8E216D7-6A28-F801-71A2-302B273F90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97" t="3414" r="1643" b="4371"/>
          <a:stretch/>
        </p:blipFill>
        <p:spPr bwMode="auto">
          <a:xfrm>
            <a:off x="4579748" y="2070171"/>
            <a:ext cx="4572074" cy="1853661"/>
          </a:xfrm>
          <a:prstGeom prst="rect">
            <a:avLst/>
          </a:prstGeom>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056C24-F417-01AE-DB6D-01F3D2F74301}"/>
              </a:ext>
            </a:extLst>
          </p:cNvPr>
          <p:cNvSpPr txBox="1"/>
          <p:nvPr/>
        </p:nvSpPr>
        <p:spPr>
          <a:xfrm>
            <a:off x="4501661" y="4095109"/>
            <a:ext cx="5575211" cy="708950"/>
          </a:xfrm>
          <a:prstGeom prst="rect">
            <a:avLst/>
          </a:prstGeom>
          <a:noFill/>
        </p:spPr>
        <p:txBody>
          <a:bodyPr wrap="square" lIns="91440" tIns="45720" rIns="91440" bIns="45720" rtlCol="0" anchor="t">
            <a:noAutofit/>
          </a:bodyPr>
          <a:lstStyle/>
          <a:p>
            <a:r>
              <a:rPr lang="en-US" b="1">
                <a:latin typeface="Arial" panose="020B0604020202020204" pitchFamily="34" charset="0"/>
                <a:cs typeface="Arial" panose="020B0604020202020204" pitchFamily="34" charset="0"/>
              </a:rPr>
              <a:t>Combined “&gt;7” and “&gt;8” in “A1Cresult” and renamed to “positive.”</a:t>
            </a:r>
          </a:p>
        </p:txBody>
      </p:sp>
    </p:spTree>
    <p:extLst>
      <p:ext uri="{BB962C8B-B14F-4D97-AF65-F5344CB8AC3E}">
        <p14:creationId xmlns:p14="http://schemas.microsoft.com/office/powerpoint/2010/main" val="2276736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5108</Words>
  <Application>Microsoft Office PowerPoint</Application>
  <PresentationFormat>Widescreen</PresentationFormat>
  <Paragraphs>518</Paragraphs>
  <Slides>30</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Arial,Sans-Serif</vt:lpstr>
      <vt:lpstr>Calibri</vt:lpstr>
      <vt:lpstr>Calibri Light</vt:lpstr>
      <vt:lpstr>Söhne</vt:lpstr>
      <vt:lpstr>Wingdings</vt:lpstr>
      <vt:lpstr>Office Theme</vt:lpstr>
      <vt:lpstr>OPIM 5604 Project 2 </vt:lpstr>
      <vt:lpstr>Agenda</vt:lpstr>
      <vt:lpstr>Introduction to Dataset and Business Problem</vt:lpstr>
      <vt:lpstr>Data Preprocessing</vt:lpstr>
      <vt:lpstr>Data Preprocessing</vt:lpstr>
      <vt:lpstr>Data Preprocessing</vt:lpstr>
      <vt:lpstr>Data Preprocessing</vt:lpstr>
      <vt:lpstr>Data Preprocessing</vt:lpstr>
      <vt:lpstr>Data Preprocessing</vt:lpstr>
      <vt:lpstr>Sampling and Oversampling</vt:lpstr>
      <vt:lpstr>Models Used</vt:lpstr>
      <vt:lpstr>Costs Associated with Classification Mistakes</vt:lpstr>
      <vt:lpstr>Model Comparison Across Key Performance Metrics</vt:lpstr>
      <vt:lpstr>Model Comparison Across Performance Metrics</vt:lpstr>
      <vt:lpstr>ROC and Lift Curves for Neural Network</vt:lpstr>
      <vt:lpstr>Why Neural Network? </vt:lpstr>
      <vt:lpstr>Experimenting with Cutoffs</vt:lpstr>
      <vt:lpstr>Business Findings</vt:lpstr>
      <vt:lpstr>Conclusions</vt:lpstr>
      <vt:lpstr>PowerPoint Presentation</vt:lpstr>
      <vt:lpstr>Appendix</vt:lpstr>
      <vt:lpstr>Background Research</vt:lpstr>
      <vt:lpstr>Exploration</vt:lpstr>
      <vt:lpstr>Structure of the Neural Network</vt:lpstr>
      <vt:lpstr>Neural vs. Logistic</vt:lpstr>
      <vt:lpstr>Confusion Matrix for all Models</vt:lpstr>
      <vt:lpstr>Confusion Matrix of Neural Network for different Cutoffs</vt:lpstr>
      <vt:lpstr>Confusion Matrix of models before oversampling</vt:lpstr>
      <vt:lpstr>PowerPoint Presentation</vt:lpstr>
      <vt:lpstr>End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Policy Statement, March 2023</dc:title>
  <dc:subject/>
  <dc:creator>Athanasios Liaskas</dc:creator>
  <cp:keywords/>
  <dc:description/>
  <cp:lastModifiedBy>Vinay Kiran Reddy Chinnakondu</cp:lastModifiedBy>
  <cp:revision>3</cp:revision>
  <dcterms:created xsi:type="dcterms:W3CDTF">2023-03-11T04:05:50Z</dcterms:created>
  <dcterms:modified xsi:type="dcterms:W3CDTF">2024-05-23T15:48:47Z</dcterms:modified>
  <cp:category/>
</cp:coreProperties>
</file>